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6"/>
  </p:sldMasterIdLst>
  <p:notesMasterIdLst>
    <p:notesMasterId r:id="rId24"/>
  </p:notesMasterIdLst>
  <p:handoutMasterIdLst>
    <p:handoutMasterId r:id="rId25"/>
  </p:handoutMasterIdLst>
  <p:sldIdLst>
    <p:sldId id="260" r:id="rId17"/>
    <p:sldId id="261" r:id="rId18"/>
    <p:sldId id="262" r:id="rId19"/>
    <p:sldId id="320" r:id="rId20"/>
    <p:sldId id="265" r:id="rId21"/>
    <p:sldId id="256" r:id="rId22"/>
    <p:sldId id="266" r:id="rId23"/>
  </p:sldIdLst>
  <p:sldSz cx="12188825" cy="6858000"/>
  <p:notesSz cx="6799263" cy="9929813"/>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F3836D-7A28-3DD3-EF20-ED34C90DAA1D}" name="Louise Milward" initials="LM" userId="S::Louise.Milward@mottmac.com::b2b67775-c6d4-4ee6-a51e-c918e164fc17" providerId="AD"/>
  <p188:author id="{219390BD-C3B9-532B-C68F-024E08372668}" name="Luke Mason-Hobbs" initials="LMH" userId="S::Luke.Mason-Hobbs@mottmac.com::9b0677f7-725a-4ec0-a745-e7a2b287ed3d" providerId="AD"/>
  <p188:author id="{427D07F7-ED2B-BD57-3675-8CF7B6CF02F9}" name="WALKER, Helen" initials="WH" userId="S::Helen.WALKER@EDUCATION.GOV.UK::d794d852-f785-4767-ae35-05f4fec9d0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ttfield, Anne A" initials="BAA" lastIdx="6" clrIdx="0">
    <p:extLst>
      <p:ext uri="{19B8F6BF-5375-455C-9EA6-DF929625EA0E}">
        <p15:presenceInfo xmlns:p15="http://schemas.microsoft.com/office/powerpoint/2012/main" userId="S-1-5-21-484763869-2147084303-725345543-10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1AD4C"/>
    <a:srgbClr val="8E3F91"/>
    <a:srgbClr val="E42925"/>
    <a:srgbClr val="E95A1A"/>
    <a:srgbClr val="EDEBE6"/>
    <a:srgbClr val="E1278D"/>
    <a:srgbClr val="F8AC04"/>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2663" autoAdjust="0"/>
  </p:normalViewPr>
  <p:slideViewPr>
    <p:cSldViewPr snapToGrid="0" showGuides="1">
      <p:cViewPr varScale="1">
        <p:scale>
          <a:sx n="49" d="100"/>
          <a:sy n="49" d="100"/>
        </p:scale>
        <p:origin x="1300" y="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6" d="100"/>
        <a:sy n="106" d="100"/>
      </p:scale>
      <p:origin x="0" y="0"/>
    </p:cViewPr>
  </p:sorterViewPr>
  <p:notesViewPr>
    <p:cSldViewPr snapToGrid="0" showGuides="1">
      <p:cViewPr varScale="1">
        <p:scale>
          <a:sx n="81" d="100"/>
          <a:sy n="81" d="100"/>
        </p:scale>
        <p:origin x="3438" y="10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3.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Land" userId="f64acc07-55e5-4b2c-ae42-26589d54c67b" providerId="ADAL" clId="{D10D1498-C491-4363-B6F3-26E969ED3917}"/>
    <pc:docChg chg="custSel modSld">
      <pc:chgData name="Caroline Land" userId="f64acc07-55e5-4b2c-ae42-26589d54c67b" providerId="ADAL" clId="{D10D1498-C491-4363-B6F3-26E969ED3917}" dt="2023-11-14T14:51:49.506" v="27" actId="478"/>
      <pc:docMkLst>
        <pc:docMk/>
      </pc:docMkLst>
      <pc:sldChg chg="delSp modSp mod">
        <pc:chgData name="Caroline Land" userId="f64acc07-55e5-4b2c-ae42-26589d54c67b" providerId="ADAL" clId="{D10D1498-C491-4363-B6F3-26E969ED3917}" dt="2023-11-14T14:51:49.506" v="27" actId="478"/>
        <pc:sldMkLst>
          <pc:docMk/>
          <pc:sldMk cId="2775329656" sldId="266"/>
        </pc:sldMkLst>
        <pc:spChg chg="del mod">
          <ac:chgData name="Caroline Land" userId="f64acc07-55e5-4b2c-ae42-26589d54c67b" providerId="ADAL" clId="{D10D1498-C491-4363-B6F3-26E969ED3917}" dt="2023-11-14T14:51:49.506" v="27" actId="478"/>
          <ac:spMkLst>
            <pc:docMk/>
            <pc:sldMk cId="2775329656" sldId="266"/>
            <ac:spMk id="2" creationId="{B54FFCC2-BB81-7516-BA5B-E69B0D1B1C54}"/>
          </ac:spMkLst>
        </pc:spChg>
        <pc:spChg chg="mod">
          <ac:chgData name="Caroline Land" userId="f64acc07-55e5-4b2c-ae42-26589d54c67b" providerId="ADAL" clId="{D10D1498-C491-4363-B6F3-26E969ED3917}" dt="2023-11-14T14:51:29.750" v="2" actId="20577"/>
          <ac:spMkLst>
            <pc:docMk/>
            <pc:sldMk cId="2775329656" sldId="266"/>
            <ac:spMk id="5" creationId="{9EE5B9E9-314E-7E35-ECB8-A3A7886681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45CD7-9454-489C-BCF0-3B1D83B5100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750987A-7912-44D0-9DAF-9517809DD4DF}"/>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0E0A782-DC36-44A0-9EF5-F6B3B5C12E49}" type="datetimeFigureOut">
              <a:rPr lang="en-GB" smtClean="0"/>
              <a:t>14/11/2023</a:t>
            </a:fld>
            <a:endParaRPr lang="en-GB"/>
          </a:p>
        </p:txBody>
      </p:sp>
      <p:sp>
        <p:nvSpPr>
          <p:cNvPr id="4" name="Footer Placeholder 3">
            <a:extLst>
              <a:ext uri="{FF2B5EF4-FFF2-40B4-BE49-F238E27FC236}">
                <a16:creationId xmlns:a16="http://schemas.microsoft.com/office/drawing/2014/main" id="{7E721CC2-6B50-4469-B9AF-22408EE71EC7}"/>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57D316A-31AE-4200-9D68-C83DDB9D3DA3}"/>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8072BDE4-D08E-49F0-BB61-0A814DE2AC8B}" type="slidenum">
              <a:rPr lang="en-GB" smtClean="0"/>
              <a:t>‹#›</a:t>
            </a:fld>
            <a:endParaRPr lang="en-GB"/>
          </a:p>
        </p:txBody>
      </p:sp>
    </p:spTree>
    <p:extLst>
      <p:ext uri="{BB962C8B-B14F-4D97-AF65-F5344CB8AC3E}">
        <p14:creationId xmlns:p14="http://schemas.microsoft.com/office/powerpoint/2010/main" val="83313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8" cy="498215"/>
          </a:xfrm>
          <a:prstGeom prst="rect">
            <a:avLst/>
          </a:prstGeom>
        </p:spPr>
        <p:txBody>
          <a:bodyPr vert="horz" lIns="92135" tIns="46067" rIns="92135" bIns="46067" rtlCol="0"/>
          <a:lstStyle>
            <a:lvl1pPr algn="l">
              <a:defRPr sz="1200"/>
            </a:lvl1pPr>
          </a:lstStyle>
          <a:p>
            <a:endParaRPr lang="en-GB"/>
          </a:p>
        </p:txBody>
      </p:sp>
      <p:sp>
        <p:nvSpPr>
          <p:cNvPr id="3" name="Date Placeholder 2"/>
          <p:cNvSpPr>
            <a:spLocks noGrp="1"/>
          </p:cNvSpPr>
          <p:nvPr>
            <p:ph type="dt" idx="1"/>
          </p:nvPr>
        </p:nvSpPr>
        <p:spPr>
          <a:xfrm>
            <a:off x="3851342" y="1"/>
            <a:ext cx="2946348" cy="498215"/>
          </a:xfrm>
          <a:prstGeom prst="rect">
            <a:avLst/>
          </a:prstGeom>
        </p:spPr>
        <p:txBody>
          <a:bodyPr vert="horz" lIns="92135" tIns="46067" rIns="92135" bIns="46067" rtlCol="0"/>
          <a:lstStyle>
            <a:lvl1pPr algn="r">
              <a:defRPr sz="1200"/>
            </a:lvl1pPr>
          </a:lstStyle>
          <a:p>
            <a:fld id="{2F4FEF18-17EB-4219-ACC6-102F9AEDAE3D}" type="datetimeFigureOut">
              <a:rPr lang="en-GB" smtClean="0"/>
              <a:t>14/11/2023</a:t>
            </a:fld>
            <a:endParaRPr lang="en-GB"/>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2135" tIns="46067" rIns="92135" bIns="46067" rtlCol="0" anchor="ctr"/>
          <a:lstStyle/>
          <a:p>
            <a:endParaRPr lang="en-GB"/>
          </a:p>
        </p:txBody>
      </p:sp>
      <p:sp>
        <p:nvSpPr>
          <p:cNvPr id="5" name="Notes Placeholder 4"/>
          <p:cNvSpPr>
            <a:spLocks noGrp="1"/>
          </p:cNvSpPr>
          <p:nvPr>
            <p:ph type="body" sz="quarter" idx="3"/>
          </p:nvPr>
        </p:nvSpPr>
        <p:spPr>
          <a:xfrm>
            <a:off x="679927" y="4778723"/>
            <a:ext cx="5439410" cy="3909864"/>
          </a:xfrm>
          <a:prstGeom prst="rect">
            <a:avLst/>
          </a:prstGeom>
        </p:spPr>
        <p:txBody>
          <a:bodyPr vert="horz" lIns="92135" tIns="46067" rIns="92135" bIns="460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8" cy="498214"/>
          </a:xfrm>
          <a:prstGeom prst="rect">
            <a:avLst/>
          </a:prstGeom>
        </p:spPr>
        <p:txBody>
          <a:bodyPr vert="horz" lIns="92135" tIns="46067" rIns="92135" bIns="46067"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8" cy="498214"/>
          </a:xfrm>
          <a:prstGeom prst="rect">
            <a:avLst/>
          </a:prstGeom>
        </p:spPr>
        <p:txBody>
          <a:bodyPr vert="horz" lIns="92135" tIns="46067" rIns="92135" bIns="46067" rtlCol="0" anchor="b"/>
          <a:lstStyle>
            <a:lvl1pPr algn="r">
              <a:defRPr sz="1200"/>
            </a:lvl1pPr>
          </a:lstStyle>
          <a:p>
            <a:fld id="{488DCF99-22F0-4D4D-88B7-7F1565E49F52}" type="slidenum">
              <a:rPr lang="en-GB" smtClean="0"/>
              <a:t>‹#›</a:t>
            </a:fld>
            <a:endParaRPr lang="en-GB"/>
          </a:p>
        </p:txBody>
      </p:sp>
    </p:spTree>
    <p:extLst>
      <p:ext uri="{BB962C8B-B14F-4D97-AF65-F5344CB8AC3E}">
        <p14:creationId xmlns:p14="http://schemas.microsoft.com/office/powerpoint/2010/main" val="793477462"/>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488DCF99-22F0-4D4D-88B7-7F1565E49F52}" type="slidenum">
              <a:rPr lang="en-GB" smtClean="0"/>
              <a:t>4</a:t>
            </a:fld>
            <a:endParaRPr lang="en-GB"/>
          </a:p>
        </p:txBody>
      </p:sp>
    </p:spTree>
    <p:extLst>
      <p:ext uri="{BB962C8B-B14F-4D97-AF65-F5344CB8AC3E}">
        <p14:creationId xmlns:p14="http://schemas.microsoft.com/office/powerpoint/2010/main" val="1889392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428261778" name="image" descr="{&quot;templafy&quot;:{&quot;id&quot;:&quot;61a0a812-1e1a-4fb7-b747-01c294a40667&quot;}}"/>
          <p:cNvPicPr>
            <a:picLocks noChangeAspect="1"/>
          </p:cNvPicPr>
          <p:nvPr/>
        </p:nvPicPr>
        <p:blipFill>
          <a:blip r:embed="rId2"/>
          <a:stretch>
            <a:fillRect/>
          </a:stretch>
        </p:blipFill>
        <p:spPr>
          <a:xfrm>
            <a:off x="529030" y="527051"/>
            <a:ext cx="871627" cy="738000"/>
          </a:xfrm>
          <a:prstGeom prst="rect">
            <a:avLst/>
          </a:prstGeom>
        </p:spPr>
      </p:pic>
      <p:sp>
        <p:nvSpPr>
          <p:cNvPr id="8" name="Rectangle 7" descr="{&quot;templafy&quot;:{&quot;id&quot;:&quot;2d9a2bb2-e733-4e8c-9a91-cba530783d97&quot;}}">
            <a:extLst>
              <a:ext uri="{FF2B5EF4-FFF2-40B4-BE49-F238E27FC236}">
                <a16:creationId xmlns:a16="http://schemas.microsoft.com/office/drawing/2014/main" id="{4ADEDD54-1119-44A0-8526-727E55813B66}"/>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6" name="DATE" descr="{&quot;templafy&quot;:{&quot;id&quot;:&quot;0abf599a-a50d-4fb4-9fe5-73161850e4df&quot;}}" title="Form.Date">
            <a:extLst>
              <a:ext uri="{FF2B5EF4-FFF2-40B4-BE49-F238E27FC236}">
                <a16:creationId xmlns:a16="http://schemas.microsoft.com/office/drawing/2014/main" id="{C0600C77-8C6D-46CC-A05D-13A956020A0F}"/>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tx1"/>
                </a:solidFill>
              </a:rPr>
              <a:t>29 June 2023</a:t>
            </a:r>
          </a:p>
        </p:txBody>
      </p:sp>
    </p:spTree>
    <p:extLst>
      <p:ext uri="{BB962C8B-B14F-4D97-AF65-F5344CB8AC3E}">
        <p14:creationId xmlns:p14="http://schemas.microsoft.com/office/powerpoint/2010/main" val="1926890074"/>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150414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1724"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ebfd44da-4e7f-472d-aa4b-14fcf8781f99&quot;}}" title="UserProfile.Language.PpEntity">
            <a:extLst>
              <a:ext uri="{FF2B5EF4-FFF2-40B4-BE49-F238E27FC236}">
                <a16:creationId xmlns:a16="http://schemas.microsoft.com/office/drawing/2014/main" id="{360E037E-C553-4BA7-A703-522C9A354E2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5a132a59-a9d8-4e34-9672-ab9413f8287e&quot;}}" hidden="1">
            <a:extLst>
              <a:ext uri="{FF2B5EF4-FFF2-40B4-BE49-F238E27FC236}">
                <a16:creationId xmlns:a16="http://schemas.microsoft.com/office/drawing/2014/main" id="{6BA968C7-8FB2-4567-8ED6-BABA276053C4}"/>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5136726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0102843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9405914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6915" y="1701800"/>
            <a:ext cx="548018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525cbc3b-0f2c-492b-8993-62e486ea0a3c&quot;}}" title="UserProfile.Language.PpEntity">
            <a:extLst>
              <a:ext uri="{FF2B5EF4-FFF2-40B4-BE49-F238E27FC236}">
                <a16:creationId xmlns:a16="http://schemas.microsoft.com/office/drawing/2014/main" id="{60402E90-7061-4794-9E84-1671A1637D6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f76abc78-188a-4c8e-89db-8e097c5110f9&quot;}}" hidden="1">
            <a:extLst>
              <a:ext uri="{FF2B5EF4-FFF2-40B4-BE49-F238E27FC236}">
                <a16:creationId xmlns:a16="http://schemas.microsoft.com/office/drawing/2014/main" id="{986DF998-2FCF-43BF-A18E-C8C9871CD2C9}"/>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4652572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8756091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2453201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8e052120-5e5e-4275-a983-2b621f5d7ddd&quot;}}" title="UserProfile.Language.PpEntity">
            <a:extLst>
              <a:ext uri="{FF2B5EF4-FFF2-40B4-BE49-F238E27FC236}">
                <a16:creationId xmlns:a16="http://schemas.microsoft.com/office/drawing/2014/main" id="{D8F201DE-B081-4704-8CA4-5006D62533DB}"/>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08962d90-455d-4fd9-ac7a-977c9fdbad1d&quot;}}" hidden="1">
            <a:extLst>
              <a:ext uri="{FF2B5EF4-FFF2-40B4-BE49-F238E27FC236}">
                <a16:creationId xmlns:a16="http://schemas.microsoft.com/office/drawing/2014/main" id="{FAA09B43-F1D4-4247-9D1F-387AC36CF096}"/>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17388489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5999188"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89637" y="529167"/>
            <a:ext cx="5472276"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89634"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059347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0"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6162" y="529167"/>
            <a:ext cx="633575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6159" y="1008938"/>
            <a:ext cx="633575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2650050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6917" y="2799022"/>
            <a:ext cx="7080382"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8356" y="527051"/>
            <a:ext cx="1336679"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321" y="527051"/>
            <a:ext cx="1336679" cy="738716"/>
          </a:xfrm>
        </p:spPr>
        <p:txBody>
          <a:bodyPr anchor="ctr"/>
          <a:lstStyle>
            <a:lvl1pPr algn="ctr">
              <a:defRPr sz="1000">
                <a:solidFill>
                  <a:schemeClr val="tx2"/>
                </a:solidFill>
              </a:defRPr>
            </a:lvl1pPr>
          </a:lstStyle>
          <a:p>
            <a:r>
              <a:rPr lang="en-US" dirty="0"/>
              <a:t>Client Logo</a:t>
            </a:r>
          </a:p>
        </p:txBody>
      </p:sp>
      <p:pic>
        <p:nvPicPr>
          <p:cNvPr id="184342841" name="image" descr="{&quot;templafy&quot;:{&quot;id&quot;:&quot;efca0a7f-11e4-4f33-b34b-719335c9cd18&quot;}}"/>
          <p:cNvPicPr>
            <a:picLocks noChangeAspect="1"/>
          </p:cNvPicPr>
          <p:nvPr/>
        </p:nvPicPr>
        <p:blipFill>
          <a:blip r:embed="rId2"/>
          <a:stretch>
            <a:fillRect/>
          </a:stretch>
        </p:blipFill>
        <p:spPr>
          <a:xfrm>
            <a:off x="529030" y="527051"/>
            <a:ext cx="871627" cy="738000"/>
          </a:xfrm>
          <a:prstGeom prst="rect">
            <a:avLst/>
          </a:prstGeom>
        </p:spPr>
      </p:pic>
      <p:sp>
        <p:nvSpPr>
          <p:cNvPr id="8" name="Rectangle 7" descr="{&quot;templafy&quot;:{&quot;id&quot;:&quot;2c9a04a3-980c-4002-9caf-c5f674bcee8c&quot;}}">
            <a:extLst>
              <a:ext uri="{FF2B5EF4-FFF2-40B4-BE49-F238E27FC236}">
                <a16:creationId xmlns:a16="http://schemas.microsoft.com/office/drawing/2014/main" id="{88D9172A-D409-485C-9FF0-F5FAFAFE6FED}"/>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fc767401-2311-4b10-a709-e257a3a18e98&quot;}}" title="Form.Date">
            <a:extLst>
              <a:ext uri="{FF2B5EF4-FFF2-40B4-BE49-F238E27FC236}">
                <a16:creationId xmlns:a16="http://schemas.microsoft.com/office/drawing/2014/main" id="{49B191DC-89D8-451F-996E-51E8B9F47C5E}"/>
              </a:ext>
            </a:extLst>
          </p:cNvPr>
          <p:cNvSpPr/>
          <p:nvPr userDrawn="1"/>
        </p:nvSpPr>
        <p:spPr>
          <a:xfrm>
            <a:off x="527050" y="6162800"/>
            <a:ext cx="27432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29 June 2023</a:t>
            </a:r>
          </a:p>
        </p:txBody>
      </p:sp>
    </p:spTree>
    <p:extLst>
      <p:ext uri="{BB962C8B-B14F-4D97-AF65-F5344CB8AC3E}">
        <p14:creationId xmlns:p14="http://schemas.microsoft.com/office/powerpoint/2010/main" val="1514628814"/>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89638" y="0"/>
            <a:ext cx="5999187"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824" y="529167"/>
            <a:ext cx="5472276"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821" y="1008938"/>
            <a:ext cx="54722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4947531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2914" y="0"/>
            <a:ext cx="497591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824" y="529167"/>
            <a:ext cx="6196176"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821" y="1008938"/>
            <a:ext cx="6196176"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8473044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88825"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6915" y="5526913"/>
            <a:ext cx="111349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6912" y="6006684"/>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732097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88825"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2434046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183687671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830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392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2141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4381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435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6917" y="3811061"/>
            <a:ext cx="5472246"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6918" y="2799022"/>
            <a:ext cx="6760990"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
        <p:nvSpPr>
          <p:cNvPr id="8" name="Rectangle 7" descr="{&quot;templafy&quot;:{&quot;id&quot;:&quot;96d856fe-b0b9-4190-a3f2-69c19d45b3c6&quot;}}">
            <a:extLst>
              <a:ext uri="{FF2B5EF4-FFF2-40B4-BE49-F238E27FC236}">
                <a16:creationId xmlns:a16="http://schemas.microsoft.com/office/drawing/2014/main" id="{F55355B6-7B41-4DFF-A7E3-75411D1D3EAC}"/>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9fd82b92-390b-4c2c-95cd-b5b1583e11a0&quot;}}" title="Form.Date">
            <a:extLst>
              <a:ext uri="{FF2B5EF4-FFF2-40B4-BE49-F238E27FC236}">
                <a16:creationId xmlns:a16="http://schemas.microsoft.com/office/drawing/2014/main" id="{8B42E69A-2C04-489E-AA73-DAD4B432EAB0}"/>
              </a:ext>
            </a:extLst>
          </p:cNvPr>
          <p:cNvSpPr/>
          <p:nvPr userDrawn="1"/>
        </p:nvSpPr>
        <p:spPr>
          <a:xfrm>
            <a:off x="527050" y="6178188"/>
            <a:ext cx="2743200"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Autumn 2023</a:t>
            </a:r>
          </a:p>
        </p:txBody>
      </p:sp>
    </p:spTree>
    <p:extLst>
      <p:ext uri="{BB962C8B-B14F-4D97-AF65-F5344CB8AC3E}">
        <p14:creationId xmlns:p14="http://schemas.microsoft.com/office/powerpoint/2010/main" val="4279226201"/>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099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61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139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758735206" name="image" descr="{&quot;templafy&quot;:{&quot;id&quot;:&quot;ac3894a8-d2d2-4f1d-916f-873bcb1147a9&quot;}}"/>
          <p:cNvPicPr>
            <a:picLocks noChangeAspect="1"/>
          </p:cNvPicPr>
          <p:nvPr/>
        </p:nvPicPr>
        <p:blipFill>
          <a:blip r:embed="rId2"/>
          <a:stretch>
            <a:fillRect/>
          </a:stretch>
        </p:blipFill>
        <p:spPr>
          <a:xfrm>
            <a:off x="529030" y="527051"/>
            <a:ext cx="871627" cy="738000"/>
          </a:xfrm>
          <a:prstGeom prst="rect">
            <a:avLst/>
          </a:prstGeom>
        </p:spPr>
      </p:pic>
    </p:spTree>
    <p:extLst>
      <p:ext uri="{BB962C8B-B14F-4D97-AF65-F5344CB8AC3E}">
        <p14:creationId xmlns:p14="http://schemas.microsoft.com/office/powerpoint/2010/main" val="428326750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030" y="527051"/>
            <a:ext cx="864000" cy="738000"/>
          </a:xfrm>
          <a:prstGeom prst="rect">
            <a:avLst/>
          </a:prstGeom>
        </p:spPr>
      </p:pic>
    </p:spTree>
    <p:extLst>
      <p:ext uri="{BB962C8B-B14F-4D97-AF65-F5344CB8AC3E}">
        <p14:creationId xmlns:p14="http://schemas.microsoft.com/office/powerpoint/2010/main" val="35303478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6914" y="2921169"/>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1910986610" name="image" descr="{&quot;templafy&quot;:{&quot;id&quot;:&quot;1b7ad0e4-1c0c-4528-973f-30c8b2a9caf8&quot;}}"/>
          <p:cNvPicPr>
            <a:picLocks noChangeAspect="1"/>
          </p:cNvPicPr>
          <p:nvPr/>
        </p:nvPicPr>
        <p:blipFill>
          <a:blip r:embed="rId2"/>
          <a:stretch>
            <a:fillRect/>
          </a:stretch>
        </p:blipFill>
        <p:spPr>
          <a:xfrm>
            <a:off x="529030" y="527051"/>
            <a:ext cx="871627" cy="738000"/>
          </a:xfrm>
          <a:prstGeom prst="rect">
            <a:avLst/>
          </a:prstGeom>
        </p:spPr>
      </p:pic>
      <p:sp>
        <p:nvSpPr>
          <p:cNvPr id="4" name="Rectangle 3" descr="{&quot;templafy&quot;:{&quot;id&quot;:&quot;fcae1c6e-1722-4e41-98bf-25f2e25c5c3d&quot;}}">
            <a:extLst>
              <a:ext uri="{FF2B5EF4-FFF2-40B4-BE49-F238E27FC236}">
                <a16:creationId xmlns:a16="http://schemas.microsoft.com/office/drawing/2014/main" id="{6C5B5893-660A-4324-8745-BA513FEB49E3}"/>
              </a:ext>
            </a:extLst>
          </p:cNvPr>
          <p:cNvSpPr/>
          <p:nvPr userDrawn="1"/>
        </p:nvSpPr>
        <p:spPr>
          <a:xfrm>
            <a:off x="526917" y="6544950"/>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09204118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6915" y="1692169"/>
            <a:ext cx="111349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712" y="1404341"/>
            <a:ext cx="111254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611798f6-973d-4165-bea0-dd2e49bee0a8&quot;}}" title="UserProfile.Language.PpEntity">
            <a:extLst>
              <a:ext uri="{FF2B5EF4-FFF2-40B4-BE49-F238E27FC236}">
                <a16:creationId xmlns:a16="http://schemas.microsoft.com/office/drawing/2014/main" id="{AFF39282-D6ED-43E9-B547-568736DA7ED5}"/>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f2d3e452-8af7-41f1-a1c9-692a53011945&quot;}}" hidden="1">
            <a:extLst>
              <a:ext uri="{FF2B5EF4-FFF2-40B4-BE49-F238E27FC236}">
                <a16:creationId xmlns:a16="http://schemas.microsoft.com/office/drawing/2014/main" id="{395070C2-3A2E-4187-A0BE-15E523B4FEB5}"/>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6832191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6912" y="1701800"/>
            <a:ext cx="111349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6376355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711253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6914" y="1701800"/>
            <a:ext cx="111349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68977733-88fe-4a95-9feb-f1ef780ecfb2&quot;}}" title="UserProfile.Language.PpEntity">
            <a:extLst>
              <a:ext uri="{FF2B5EF4-FFF2-40B4-BE49-F238E27FC236}">
                <a16:creationId xmlns:a16="http://schemas.microsoft.com/office/drawing/2014/main" id="{CA2F9CC8-C9D4-4CF3-95F5-D4271C2BD529}"/>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16f998b3-d077-4471-991d-b2d4d471775c&quot;}}" hidden="1">
            <a:extLst>
              <a:ext uri="{FF2B5EF4-FFF2-40B4-BE49-F238E27FC236}">
                <a16:creationId xmlns:a16="http://schemas.microsoft.com/office/drawing/2014/main" id="{C0C3D4E7-CB66-4AEA-A74F-65BD571609D3}"/>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075403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89662"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6915" y="1701800"/>
            <a:ext cx="547224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6912" y="1008938"/>
            <a:ext cx="111349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5221602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6915" y="529167"/>
            <a:ext cx="111349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6915" y="1709531"/>
            <a:ext cx="111349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9" name="Slide Number"/>
          <p:cNvSpPr>
            <a:spLocks noGrp="1"/>
          </p:cNvSpPr>
          <p:nvPr>
            <p:ph type="sldNum" sz="quarter" idx="4"/>
          </p:nvPr>
        </p:nvSpPr>
        <p:spPr>
          <a:xfrm>
            <a:off x="11094180" y="6552214"/>
            <a:ext cx="567595" cy="131235"/>
          </a:xfrm>
          <a:prstGeom prst="rect">
            <a:avLst/>
          </a:prstGeom>
        </p:spPr>
        <p:txBody>
          <a:bodyPr vert="horz" lIns="0" tIns="0" rIns="0" bIns="0" rtlCol="0" anchor="t" anchorCtr="0"/>
          <a:lstStyle>
            <a:lvl1pPr algn="r">
              <a:defRPr sz="900">
                <a:solidFill>
                  <a:schemeClr val="tx1"/>
                </a:solidFill>
              </a:defRPr>
            </a:lvl1pPr>
          </a:lstStyle>
          <a:p>
            <a:pPr defTabSz="1218866"/>
            <a:fld id="{2490C926-4C7A-4456-B603-8FB00524CD8E}" type="slidenum">
              <a:rPr lang="en-GB" smtClean="0"/>
              <a:pPr defTabSz="1218866"/>
              <a:t>‹#›</a:t>
            </a:fld>
            <a:endParaRPr lang="en-GB" dirty="0"/>
          </a:p>
        </p:txBody>
      </p:sp>
      <p:sp>
        <p:nvSpPr>
          <p:cNvPr id="4" name="FOOTER">
            <a:extLst>
              <a:ext uri="{FF2B5EF4-FFF2-40B4-BE49-F238E27FC236}">
                <a16:creationId xmlns:a16="http://schemas.microsoft.com/office/drawing/2014/main" id="{B45F5A2D-6431-4483-A37B-8C8BD72A4CB6}"/>
              </a:ext>
            </a:extLst>
          </p:cNvPr>
          <p:cNvSpPr>
            <a:spLocks noGrp="1"/>
          </p:cNvSpPr>
          <p:nvPr>
            <p:ph type="ftr" sz="quarter" idx="3"/>
          </p:nvPr>
        </p:nvSpPr>
        <p:spPr>
          <a:xfrm>
            <a:off x="3594574" y="6540333"/>
            <a:ext cx="4999678" cy="143116"/>
          </a:xfrm>
          <a:prstGeom prst="rect">
            <a:avLst/>
          </a:prstGeom>
        </p:spPr>
        <p:txBody>
          <a:bodyPr vert="horz" lIns="0" tIns="0" rIns="0" bIns="0" rtlCol="0" anchor="ctr"/>
          <a:lstStyle>
            <a:lvl1pPr algn="ctr">
              <a:defRPr sz="900">
                <a:solidFill>
                  <a:schemeClr val="tx1"/>
                </a:solidFill>
              </a:defRPr>
            </a:lvl1pPr>
          </a:lstStyle>
          <a:p>
            <a:endParaRPr lang="en-US" dirty="0"/>
          </a:p>
        </p:txBody>
      </p:sp>
      <p:sp>
        <p:nvSpPr>
          <p:cNvPr id="6" name="MOTT MACDONALD" descr="{&quot;templafy&quot;:{&quot;id&quot;:&quot;1c4e06bc-7e54-4d98-907b-fb6c6ec22850&quot;}}" title="UserProfile.Language.PpEntity">
            <a:extLst>
              <a:ext uri="{FF2B5EF4-FFF2-40B4-BE49-F238E27FC236}">
                <a16:creationId xmlns:a16="http://schemas.microsoft.com/office/drawing/2014/main" id="{078D976C-CF9B-4E85-B03C-CA36DE3337F3}"/>
              </a:ext>
            </a:extLst>
          </p:cNvPr>
          <p:cNvSpPr txBox="1"/>
          <p:nvPr userDrawn="1"/>
        </p:nvSpPr>
        <p:spPr>
          <a:xfrm>
            <a:off x="526915" y="6540333"/>
            <a:ext cx="2200243" cy="143116"/>
          </a:xfrm>
          <a:prstGeom prst="rect">
            <a:avLst/>
          </a:prstGeom>
          <a:noFill/>
        </p:spPr>
        <p:txBody>
          <a:bodyPr wrap="square" lIns="0" tIns="0" rIns="0" bIns="0" rtlCol="0">
            <a:spAutoFit/>
          </a:bodyPr>
          <a:lstStyle/>
          <a:p>
            <a:r>
              <a:rPr lang="en-GB" sz="900" dirty="0">
                <a:solidFill>
                  <a:schemeClr val="tx1"/>
                </a:solidFill>
              </a:rPr>
              <a:t>Mott MacDonald</a:t>
            </a:r>
          </a:p>
        </p:txBody>
      </p:sp>
      <p:sp>
        <p:nvSpPr>
          <p:cNvPr id="8" name="CLASS" descr="{&quot;templafy&quot;:{&quot;id&quot;:&quot;5b0a8937-1bb1-4d1d-a483-e76a5a76df16&quot;}}" hidden="1">
            <a:extLst>
              <a:ext uri="{FF2B5EF4-FFF2-40B4-BE49-F238E27FC236}">
                <a16:creationId xmlns:a16="http://schemas.microsoft.com/office/drawing/2014/main" id="{373DD903-8E3F-4CC6-B96F-4B41958A845D}"/>
              </a:ext>
            </a:extLst>
          </p:cNvPr>
          <p:cNvSpPr/>
          <p:nvPr userDrawn="1"/>
        </p:nvSpPr>
        <p:spPr>
          <a:xfrm>
            <a:off x="526917" y="178647"/>
            <a:ext cx="265105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3371217854"/>
      </p:ext>
    </p:extLst>
  </p:cSld>
  <p:clrMap bg1="lt1" tx1="dk1" bg2="lt2" tx2="dk2" accent1="accent1" accent2="accent2" accent3="accent3" accent4="accent4" accent5="accent5" accent6="accent6" hlink="hlink" folHlink="folHlink"/>
  <p:sldLayoutIdLst>
    <p:sldLayoutId id="2147483969" r:id="rId1"/>
    <p:sldLayoutId id="2147483999" r:id="rId2"/>
    <p:sldLayoutId id="2147483970" r:id="rId3"/>
    <p:sldLayoutId id="2147483971" r:id="rId4"/>
    <p:sldLayoutId id="2147483972" r:id="rId5"/>
    <p:sldLayoutId id="2147483973" r:id="rId6"/>
    <p:sldLayoutId id="2147483974" r:id="rId7"/>
    <p:sldLayoutId id="2147484001" r:id="rId8"/>
    <p:sldLayoutId id="2147483975" r:id="rId9"/>
    <p:sldLayoutId id="2147483976" r:id="rId10"/>
    <p:sldLayoutId id="2147484002" r:id="rId11"/>
    <p:sldLayoutId id="2147483977" r:id="rId12"/>
    <p:sldLayoutId id="2147483978" r:id="rId13"/>
    <p:sldLayoutId id="2147484003" r:id="rId14"/>
    <p:sldLayoutId id="2147483980" r:id="rId15"/>
    <p:sldLayoutId id="2147483981" r:id="rId16"/>
    <p:sldLayoutId id="2147484004" r:id="rId17"/>
    <p:sldLayoutId id="2147483982" r:id="rId18"/>
    <p:sldLayoutId id="2147484000" r:id="rId19"/>
    <p:sldLayoutId id="2147483983" r:id="rId20"/>
    <p:sldLayoutId id="2147483984" r:id="rId21"/>
    <p:sldLayoutId id="2147483985"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userDrawn="1">
          <p15:clr>
            <a:srgbClr val="F26B43"/>
          </p15:clr>
        </p15:guide>
        <p15:guide id="9" orient="horz" pos="333">
          <p15:clr>
            <a:srgbClr val="F26B43"/>
          </p15:clr>
        </p15:guide>
        <p15:guide id="10" pos="38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5.xml"/><Relationship Id="rId1" Type="http://schemas.openxmlformats.org/officeDocument/2006/relationships/customXml" Target="../../customXml/item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130CCF-B86B-931F-3BBD-A7EE281CF168}"/>
              </a:ext>
            </a:extLst>
          </p:cNvPr>
          <p:cNvSpPr>
            <a:spLocks noGrp="1"/>
          </p:cNvSpPr>
          <p:nvPr>
            <p:ph type="subTitle" idx="1"/>
          </p:nvPr>
        </p:nvSpPr>
        <p:spPr>
          <a:xfrm>
            <a:off x="526917" y="3811061"/>
            <a:ext cx="5472246" cy="338554"/>
          </a:xfrm>
        </p:spPr>
        <p:txBody>
          <a:bodyPr/>
          <a:lstStyle/>
          <a:p>
            <a:r>
              <a:rPr lang="en-GB" dirty="0"/>
              <a:t>Introduction for families</a:t>
            </a:r>
          </a:p>
        </p:txBody>
      </p:sp>
      <p:sp>
        <p:nvSpPr>
          <p:cNvPr id="2" name="Title 1">
            <a:extLst>
              <a:ext uri="{FF2B5EF4-FFF2-40B4-BE49-F238E27FC236}">
                <a16:creationId xmlns:a16="http://schemas.microsoft.com/office/drawing/2014/main" id="{8388C6D1-A091-89FD-4BD7-0B12FB06ED24}"/>
              </a:ext>
            </a:extLst>
          </p:cNvPr>
          <p:cNvSpPr>
            <a:spLocks noGrp="1"/>
          </p:cNvSpPr>
          <p:nvPr>
            <p:ph type="title"/>
          </p:nvPr>
        </p:nvSpPr>
        <p:spPr>
          <a:xfrm>
            <a:off x="526917" y="2121913"/>
            <a:ext cx="9701221" cy="1354217"/>
          </a:xfrm>
        </p:spPr>
        <p:txBody>
          <a:bodyPr/>
          <a:lstStyle/>
          <a:p>
            <a:r>
              <a:rPr lang="en-GB" dirty="0"/>
              <a:t>Measuring the effectiveness of ASF</a:t>
            </a:r>
          </a:p>
        </p:txBody>
      </p:sp>
      <p:sp>
        <p:nvSpPr>
          <p:cNvPr id="5" name="Slide Number Placeholder 4">
            <a:extLst>
              <a:ext uri="{FF2B5EF4-FFF2-40B4-BE49-F238E27FC236}">
                <a16:creationId xmlns:a16="http://schemas.microsoft.com/office/drawing/2014/main" id="{1D888722-3A8D-4923-B429-7C46365CC235}"/>
              </a:ext>
            </a:extLst>
          </p:cNvPr>
          <p:cNvSpPr>
            <a:spLocks noGrp="1"/>
          </p:cNvSpPr>
          <p:nvPr>
            <p:ph type="sldNum" sz="quarter" idx="4294967295"/>
          </p:nvPr>
        </p:nvSpPr>
        <p:spPr>
          <a:xfrm>
            <a:off x="11620500" y="6551613"/>
            <a:ext cx="568325" cy="131762"/>
          </a:xfrm>
        </p:spPr>
        <p:txBody>
          <a:bodyPr/>
          <a:lstStyle/>
          <a:p>
            <a:fld id="{2490C926-4C7A-4456-B603-8FB00524CD8E}" type="slidenum">
              <a:rPr lang="en-GB" smtClean="0"/>
              <a:pPr/>
              <a:t>1</a:t>
            </a:fld>
            <a:endParaRPr lang="en-GB" dirty="0"/>
          </a:p>
        </p:txBody>
      </p:sp>
    </p:spTree>
    <p:custDataLst>
      <p:custData r:id="rId1"/>
      <p:custData r:id="rId2"/>
    </p:custDataLst>
    <p:extLst>
      <p:ext uri="{BB962C8B-B14F-4D97-AF65-F5344CB8AC3E}">
        <p14:creationId xmlns:p14="http://schemas.microsoft.com/office/powerpoint/2010/main" val="20203224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E5B9E9-314E-7E35-ECB8-A3A78866814E}"/>
              </a:ext>
            </a:extLst>
          </p:cNvPr>
          <p:cNvSpPr>
            <a:spLocks noGrp="1"/>
          </p:cNvSpPr>
          <p:nvPr>
            <p:ph idx="1"/>
          </p:nvPr>
        </p:nvSpPr>
        <p:spPr>
          <a:xfrm>
            <a:off x="526912" y="1720849"/>
            <a:ext cx="5233258" cy="4607984"/>
          </a:xfrm>
        </p:spPr>
        <p:txBody>
          <a:bodyPr vert="horz" lIns="0" tIns="0" rIns="0" bIns="0" rtlCol="0" anchor="t">
            <a:noAutofit/>
          </a:bodyPr>
          <a:lstStyle/>
          <a:p>
            <a:pPr fontAlgn="base">
              <a:lnSpc>
                <a:spcPct val="115000"/>
              </a:lnSpc>
              <a:spcAft>
                <a:spcPts val="1000"/>
              </a:spcAft>
            </a:pPr>
            <a:r>
              <a:rPr lang="en-US" sz="1800" b="0" dirty="0">
                <a:solidFill>
                  <a:srgbClr val="000000"/>
                </a:solidFill>
                <a:effectLst/>
                <a:latin typeface="Arial"/>
                <a:ea typeface="Times New Roman" panose="02020603050405020304" pitchFamily="18" charset="0"/>
                <a:cs typeface="Times New Roman"/>
              </a:rPr>
              <a:t>Since the ASF began in 2015, over £300m </a:t>
            </a:r>
            <a:r>
              <a:rPr lang="en-US" sz="1800" b="0" dirty="0">
                <a:solidFill>
                  <a:srgbClr val="000000"/>
                </a:solidFill>
                <a:latin typeface="Arial"/>
                <a:ea typeface="Times New Roman" panose="02020603050405020304" pitchFamily="18" charset="0"/>
                <a:cs typeface="Times New Roman"/>
              </a:rPr>
              <a:t>of funding </a:t>
            </a:r>
            <a:r>
              <a:rPr lang="en-US" sz="1800" b="0" dirty="0">
                <a:solidFill>
                  <a:srgbClr val="000000"/>
                </a:solidFill>
                <a:effectLst/>
                <a:latin typeface="Arial"/>
                <a:ea typeface="Times New Roman" panose="02020603050405020304" pitchFamily="18" charset="0"/>
                <a:cs typeface="Times New Roman"/>
              </a:rPr>
              <a:t>has supported about 45,000 children and young people.</a:t>
            </a:r>
            <a:r>
              <a:rPr lang="en-US" sz="1800" b="0" dirty="0">
                <a:solidFill>
                  <a:srgbClr val="000000"/>
                </a:solidFill>
                <a:latin typeface="Arial"/>
                <a:ea typeface="Times New Roman" panose="02020603050405020304" pitchFamily="18" charset="0"/>
                <a:cs typeface="Times New Roman"/>
              </a:rPr>
              <a:t> </a:t>
            </a:r>
            <a:endParaRPr lang="en-US"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Many have received ongoing support through the Fund. Independent evaluation and feedback from the sector show it is having a positive impact on the lives of adoptive and eligible SGO families. </a:t>
            </a:r>
          </a:p>
          <a:p>
            <a:pPr fontAlgn="base">
              <a:lnSpc>
                <a:spcPct val="115000"/>
              </a:lnSpc>
              <a:spcAft>
                <a:spcPts val="1000"/>
              </a:spcAft>
            </a:pPr>
            <a:r>
              <a:rPr lang="en-US" sz="1800" b="0" dirty="0">
                <a:solidFill>
                  <a:srgbClr val="000000"/>
                </a:solidFill>
                <a:effectLst/>
                <a:latin typeface="Arial"/>
                <a:ea typeface="Times New Roman" panose="02020603050405020304" pitchFamily="18" charset="0"/>
                <a:cs typeface="Times New Roman"/>
              </a:rPr>
              <a:t>However, there is currently </a:t>
            </a:r>
            <a:r>
              <a:rPr lang="en-US" sz="1800" b="0" dirty="0">
                <a:solidFill>
                  <a:srgbClr val="000000"/>
                </a:solidFill>
                <a:latin typeface="Arial"/>
                <a:ea typeface="Times New Roman" panose="02020603050405020304" pitchFamily="18" charset="0"/>
                <a:cs typeface="Times New Roman"/>
              </a:rPr>
              <a:t>no</a:t>
            </a:r>
            <a:r>
              <a:rPr lang="en-US" sz="1800" b="0" dirty="0">
                <a:solidFill>
                  <a:srgbClr val="000000"/>
                </a:solidFill>
                <a:effectLst/>
                <a:latin typeface="Arial"/>
                <a:ea typeface="Times New Roman" panose="02020603050405020304" pitchFamily="18" charset="0"/>
                <a:cs typeface="Times New Roman"/>
              </a:rPr>
              <a:t> systematic way of measuring outcomes from </a:t>
            </a:r>
            <a:r>
              <a:rPr lang="en-US" sz="1800" b="0" dirty="0">
                <a:solidFill>
                  <a:srgbClr val="000000"/>
                </a:solidFill>
                <a:latin typeface="Arial"/>
                <a:ea typeface="Times New Roman" panose="02020603050405020304" pitchFamily="18" charset="0"/>
                <a:cs typeface="Times New Roman"/>
              </a:rPr>
              <a:t>ASF-funded</a:t>
            </a:r>
            <a:r>
              <a:rPr lang="en-US" sz="1800" b="0" dirty="0">
                <a:solidFill>
                  <a:srgbClr val="000000"/>
                </a:solidFill>
                <a:effectLst/>
                <a:latin typeface="Arial"/>
                <a:ea typeface="Times New Roman" panose="02020603050405020304" pitchFamily="18" charset="0"/>
                <a:cs typeface="Times New Roman"/>
              </a:rPr>
              <a:t> interventions. The Department for Education (DfE) is therefore introducing outcome measurement tools to the ASF application process</a:t>
            </a:r>
            <a:r>
              <a:rPr lang="en-US" sz="1800" b="0" dirty="0">
                <a:solidFill>
                  <a:srgbClr val="000000"/>
                </a:solidFill>
                <a:latin typeface="Arial"/>
                <a:ea typeface="Times New Roman" panose="02020603050405020304" pitchFamily="18" charset="0"/>
                <a:cs typeface="Times New Roman"/>
              </a:rPr>
              <a:t>,</a:t>
            </a:r>
            <a:r>
              <a:rPr lang="en-US" sz="1800" b="0" dirty="0">
                <a:solidFill>
                  <a:srgbClr val="000000"/>
                </a:solidFill>
                <a:effectLst/>
                <a:latin typeface="Arial"/>
                <a:ea typeface="Times New Roman" panose="02020603050405020304" pitchFamily="18" charset="0"/>
                <a:cs typeface="Times New Roman"/>
              </a:rPr>
              <a:t> starting from 4 December 2023.</a:t>
            </a:r>
            <a:endParaRPr lang="en-GB" sz="1800" b="0" dirty="0">
              <a:effectLst/>
              <a:latin typeface="Times New Roman"/>
              <a:ea typeface="Calibri" panose="020F0502020204030204" pitchFamily="34" charset="0"/>
              <a:cs typeface="Times New Roman"/>
            </a:endParaRPr>
          </a:p>
        </p:txBody>
      </p:sp>
      <p:sp>
        <p:nvSpPr>
          <p:cNvPr id="4" name="Title 3">
            <a:extLst>
              <a:ext uri="{FF2B5EF4-FFF2-40B4-BE49-F238E27FC236}">
                <a16:creationId xmlns:a16="http://schemas.microsoft.com/office/drawing/2014/main" id="{82E00CE1-62C8-1728-6D39-6A7318A67E17}"/>
              </a:ext>
            </a:extLst>
          </p:cNvPr>
          <p:cNvSpPr>
            <a:spLocks noGrp="1"/>
          </p:cNvSpPr>
          <p:nvPr>
            <p:ph type="title"/>
          </p:nvPr>
        </p:nvSpPr>
        <p:spPr/>
        <p:txBody>
          <a:bodyPr/>
          <a:lstStyle/>
          <a:p>
            <a:r>
              <a:rPr lang="en-GB" dirty="0">
                <a:solidFill>
                  <a:schemeClr val="accent1">
                    <a:lumMod val="75000"/>
                  </a:schemeClr>
                </a:solidFill>
              </a:rPr>
              <a:t>The Adoption Support Fund</a:t>
            </a:r>
          </a:p>
        </p:txBody>
      </p:sp>
      <p:sp>
        <p:nvSpPr>
          <p:cNvPr id="6" name="Subtitle 5">
            <a:extLst>
              <a:ext uri="{FF2B5EF4-FFF2-40B4-BE49-F238E27FC236}">
                <a16:creationId xmlns:a16="http://schemas.microsoft.com/office/drawing/2014/main" id="{78487942-B350-0335-AAED-8D171B74C0B6}"/>
              </a:ext>
            </a:extLst>
          </p:cNvPr>
          <p:cNvSpPr>
            <a:spLocks noGrp="1"/>
          </p:cNvSpPr>
          <p:nvPr>
            <p:ph type="subTitle" idx="14"/>
          </p:nvPr>
        </p:nvSpPr>
        <p:spPr>
          <a:xfrm>
            <a:off x="427560" y="1017286"/>
            <a:ext cx="11134998" cy="338554"/>
          </a:xfrm>
        </p:spPr>
        <p:txBody>
          <a:bodyPr/>
          <a:lstStyle/>
          <a:p>
            <a:endParaRPr lang="en-GB" dirty="0"/>
          </a:p>
        </p:txBody>
      </p:sp>
      <p:pic>
        <p:nvPicPr>
          <p:cNvPr id="3" name="Picture 2" descr="Circle of smiling faces of children with heads together looking downwards">
            <a:extLst>
              <a:ext uri="{FF2B5EF4-FFF2-40B4-BE49-F238E27FC236}">
                <a16:creationId xmlns:a16="http://schemas.microsoft.com/office/drawing/2014/main" id="{95A615A4-DA97-A7FA-93A7-0B1EEEBC2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43990" y="1140727"/>
            <a:ext cx="6858000" cy="4576550"/>
          </a:xfrm>
          <a:prstGeom prst="rect">
            <a:avLst/>
          </a:prstGeom>
        </p:spPr>
      </p:pic>
    </p:spTree>
    <p:extLst>
      <p:ext uri="{BB962C8B-B14F-4D97-AF65-F5344CB8AC3E}">
        <p14:creationId xmlns:p14="http://schemas.microsoft.com/office/powerpoint/2010/main" val="40377673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A6D688-4CD9-AAEC-F8B2-427A074C0C24}"/>
              </a:ext>
            </a:extLst>
          </p:cNvPr>
          <p:cNvSpPr/>
          <p:nvPr/>
        </p:nvSpPr>
        <p:spPr>
          <a:xfrm>
            <a:off x="7928450" y="0"/>
            <a:ext cx="358094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9EE5B9E9-314E-7E35-ECB8-A3A78866814E}"/>
              </a:ext>
            </a:extLst>
          </p:cNvPr>
          <p:cNvSpPr>
            <a:spLocks noGrp="1"/>
          </p:cNvSpPr>
          <p:nvPr>
            <p:ph idx="1"/>
          </p:nvPr>
        </p:nvSpPr>
        <p:spPr>
          <a:xfrm>
            <a:off x="526915" y="1701800"/>
            <a:ext cx="6639429" cy="4607984"/>
          </a:xfrm>
        </p:spPr>
        <p:txBody>
          <a:bodyPr vert="horz" lIns="0" tIns="0" rIns="0" bIns="0" rtlCol="0" anchor="t">
            <a:noAutofit/>
          </a:bodyPr>
          <a:lstStyle/>
          <a:p>
            <a:pPr fontAlgn="base">
              <a:lnSpc>
                <a:spcPct val="115000"/>
              </a:lnSpc>
              <a:spcAft>
                <a:spcPts val="1000"/>
              </a:spcAft>
            </a:pPr>
            <a:r>
              <a:rPr lang="en-US"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measures are tools practitioners can use to help understand the difficulties a child or young person is experiencing. </a:t>
            </a:r>
          </a:p>
          <a:p>
            <a:pPr fontAlgn="base">
              <a:lnSpc>
                <a:spcPct val="115000"/>
              </a:lnSpc>
              <a:spcAft>
                <a:spcPts val="1000"/>
              </a:spcAft>
            </a:pPr>
            <a:r>
              <a:rPr lang="en-US"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can: </a:t>
            </a:r>
          </a:p>
          <a:p>
            <a:pPr marL="285750" indent="-285750" fontAlgn="base">
              <a:lnSpc>
                <a:spcPct val="115000"/>
              </a:lnSpc>
              <a:spcAft>
                <a:spcPts val="1000"/>
              </a:spcAft>
              <a:buFont typeface="Wingdings" panose="05000000000000000000" pitchFamily="2" charset="2"/>
              <a:buChar char="q"/>
            </a:pPr>
            <a:r>
              <a:rPr lang="en-US" sz="1800" b="0" dirty="0">
                <a:solidFill>
                  <a:srgbClr val="000000"/>
                </a:solidFill>
                <a:effectLst/>
                <a:latin typeface="Arial"/>
                <a:ea typeface="Times New Roman" panose="02020603050405020304" pitchFamily="18" charset="0"/>
                <a:cs typeface="Times New Roman"/>
              </a:rPr>
              <a:t>help identify what is important</a:t>
            </a:r>
          </a:p>
          <a:p>
            <a:pPr marL="285750" indent="-285750" fontAlgn="base">
              <a:lnSpc>
                <a:spcPct val="115000"/>
              </a:lnSpc>
              <a:spcAft>
                <a:spcPts val="1000"/>
              </a:spcAft>
              <a:buFont typeface="Wingdings" panose="05000000000000000000" pitchFamily="2" charset="2"/>
              <a:buChar char="q"/>
            </a:pPr>
            <a:r>
              <a:rPr lang="en-US" sz="1800" b="0" dirty="0">
                <a:solidFill>
                  <a:srgbClr val="000000"/>
                </a:solidFill>
                <a:latin typeface="Arial"/>
                <a:ea typeface="Times New Roman" panose="02020603050405020304" pitchFamily="18" charset="0"/>
                <a:cs typeface="Times New Roman"/>
              </a:rPr>
              <a:t>help see</a:t>
            </a:r>
            <a:r>
              <a:rPr lang="en-US" sz="1800" b="0" dirty="0">
                <a:solidFill>
                  <a:srgbClr val="000000"/>
                </a:solidFill>
                <a:effectLst/>
                <a:latin typeface="Arial"/>
                <a:ea typeface="Times New Roman" panose="02020603050405020304" pitchFamily="18" charset="0"/>
                <a:cs typeface="Times New Roman"/>
              </a:rPr>
              <a:t> what their goals are</a:t>
            </a:r>
          </a:p>
          <a:p>
            <a:pPr marL="285750" indent="-285750" fontAlgn="base">
              <a:lnSpc>
                <a:spcPct val="115000"/>
              </a:lnSpc>
              <a:spcAft>
                <a:spcPts val="1000"/>
              </a:spcAft>
              <a:buFont typeface="Wingdings" panose="05000000000000000000" pitchFamily="2" charset="2"/>
              <a:buChar char="q"/>
            </a:pPr>
            <a:r>
              <a:rPr lang="en-US" sz="1800" b="0" dirty="0">
                <a:solidFill>
                  <a:srgbClr val="000000"/>
                </a:solidFill>
                <a:effectLst/>
                <a:latin typeface="Arial"/>
                <a:ea typeface="Times New Roman" panose="02020603050405020304" pitchFamily="18" charset="0"/>
                <a:cs typeface="Times New Roman"/>
              </a:rPr>
              <a:t>track how they are progressing towards those goals over time</a:t>
            </a:r>
            <a:r>
              <a:rPr lang="en-US" sz="1800" b="0" dirty="0">
                <a:solidFill>
                  <a:srgbClr val="000000"/>
                </a:solidFill>
                <a:latin typeface="Arial"/>
                <a:ea typeface="Times New Roman" panose="02020603050405020304" pitchFamily="18" charset="0"/>
                <a:cs typeface="Times New Roman"/>
              </a:rPr>
              <a:t> </a:t>
            </a:r>
            <a:endParaRPr lang="en-US"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fontAlgn="base">
              <a:lnSpc>
                <a:spcPct val="115000"/>
              </a:lnSpc>
              <a:spcAft>
                <a:spcPts val="1000"/>
              </a:spcAft>
              <a:buFont typeface="Wingdings" panose="05000000000000000000" pitchFamily="2" charset="2"/>
              <a:buChar char="q"/>
            </a:pPr>
            <a:r>
              <a:rPr lang="en-US" sz="1800" b="0" dirty="0">
                <a:solidFill>
                  <a:srgbClr val="000000"/>
                </a:solidFill>
                <a:effectLst/>
                <a:latin typeface="Arial"/>
                <a:ea typeface="Times New Roman" panose="02020603050405020304" pitchFamily="18" charset="0"/>
                <a:cs typeface="Times New Roman"/>
              </a:rPr>
              <a:t>provide information to help inform decisions about next steps in terms of support</a:t>
            </a:r>
            <a:endParaRPr lang="en-GB" sz="1800" b="0" dirty="0">
              <a:effectLst/>
              <a:latin typeface="Arial"/>
              <a:ea typeface="Calibri" panose="020F0502020204030204" pitchFamily="34" charset="0"/>
              <a:cs typeface="Times New Roman"/>
            </a:endParaRPr>
          </a:p>
        </p:txBody>
      </p:sp>
      <p:sp>
        <p:nvSpPr>
          <p:cNvPr id="4" name="Title 3">
            <a:extLst>
              <a:ext uri="{FF2B5EF4-FFF2-40B4-BE49-F238E27FC236}">
                <a16:creationId xmlns:a16="http://schemas.microsoft.com/office/drawing/2014/main" id="{82E00CE1-62C8-1728-6D39-6A7318A67E17}"/>
              </a:ext>
            </a:extLst>
          </p:cNvPr>
          <p:cNvSpPr>
            <a:spLocks noGrp="1"/>
          </p:cNvSpPr>
          <p:nvPr>
            <p:ph type="title"/>
          </p:nvPr>
        </p:nvSpPr>
        <p:spPr/>
        <p:txBody>
          <a:bodyPr/>
          <a:lstStyle/>
          <a:p>
            <a:r>
              <a:rPr lang="en-GB" dirty="0">
                <a:solidFill>
                  <a:schemeClr val="accent1">
                    <a:lumMod val="75000"/>
                  </a:schemeClr>
                </a:solidFill>
              </a:rPr>
              <a:t>What is an outcome measurement tool?</a:t>
            </a:r>
          </a:p>
        </p:txBody>
      </p:sp>
      <p:pic>
        <p:nvPicPr>
          <p:cNvPr id="3" name="Picture 2" descr="Children celebrating on a court">
            <a:extLst>
              <a:ext uri="{FF2B5EF4-FFF2-40B4-BE49-F238E27FC236}">
                <a16:creationId xmlns:a16="http://schemas.microsoft.com/office/drawing/2014/main" id="{F1732C91-C3C2-5524-62D1-8ED1C7D4D2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58" r="8803"/>
          <a:stretch/>
        </p:blipFill>
        <p:spPr>
          <a:xfrm>
            <a:off x="7420200" y="1126206"/>
            <a:ext cx="4597444" cy="4498082"/>
          </a:xfrm>
          <a:prstGeom prst="rect">
            <a:avLst/>
          </a:prstGeom>
        </p:spPr>
      </p:pic>
    </p:spTree>
    <p:extLst>
      <p:ext uri="{BB962C8B-B14F-4D97-AF65-F5344CB8AC3E}">
        <p14:creationId xmlns:p14="http://schemas.microsoft.com/office/powerpoint/2010/main" val="31854403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32A55A2C-A408-4E16-8709-A424E5D494EE}"/>
              </a:ext>
            </a:extLst>
          </p:cNvPr>
          <p:cNvSpPr txBox="1">
            <a:spLocks/>
          </p:cNvSpPr>
          <p:nvPr/>
        </p:nvSpPr>
        <p:spPr>
          <a:xfrm>
            <a:off x="66731" y="1092851"/>
            <a:ext cx="935079" cy="127898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942">
              <a:buNone/>
            </a:pPr>
            <a:r>
              <a:rPr lang="en-GB" sz="12261" dirty="0">
                <a:solidFill>
                  <a:schemeClr val="accent1"/>
                </a:solidFill>
              </a:rPr>
              <a:t>1</a:t>
            </a:r>
          </a:p>
        </p:txBody>
      </p:sp>
      <p:graphicFrame>
        <p:nvGraphicFramePr>
          <p:cNvPr id="11" name="Table 10">
            <a:extLst>
              <a:ext uri="{FF2B5EF4-FFF2-40B4-BE49-F238E27FC236}">
                <a16:creationId xmlns:a16="http://schemas.microsoft.com/office/drawing/2014/main" id="{AFA40EA5-06FB-4FB4-8048-630EBE638FDF}"/>
              </a:ext>
            </a:extLst>
          </p:cNvPr>
          <p:cNvGraphicFramePr>
            <a:graphicFrameLocks noGrp="1"/>
          </p:cNvGraphicFramePr>
          <p:nvPr>
            <p:extLst>
              <p:ext uri="{D42A27DB-BD31-4B8C-83A1-F6EECF244321}">
                <p14:modId xmlns:p14="http://schemas.microsoft.com/office/powerpoint/2010/main" val="1583850998"/>
              </p:ext>
            </p:extLst>
          </p:nvPr>
        </p:nvGraphicFramePr>
        <p:xfrm>
          <a:off x="1253880" y="1139921"/>
          <a:ext cx="4053041" cy="2620708"/>
        </p:xfrm>
        <a:graphic>
          <a:graphicData uri="http://schemas.openxmlformats.org/drawingml/2006/table">
            <a:tbl>
              <a:tblPr>
                <a:tableStyleId>{2D5ABB26-0587-4C30-8999-92F81FD0307C}</a:tableStyleId>
              </a:tblPr>
              <a:tblGrid>
                <a:gridCol w="4053041">
                  <a:extLst>
                    <a:ext uri="{9D8B030D-6E8A-4147-A177-3AD203B41FA5}">
                      <a16:colId xmlns:a16="http://schemas.microsoft.com/office/drawing/2014/main" val="20000"/>
                    </a:ext>
                  </a:extLst>
                </a:gridCol>
              </a:tblGrid>
              <a:tr h="1425945">
                <a:tc>
                  <a:txBody>
                    <a:bodyPr/>
                    <a:lstStyle/>
                    <a:p>
                      <a:r>
                        <a:rPr lang="en-GB" sz="1600" b="1" baseline="0" dirty="0">
                          <a:ln w="9525">
                            <a:noFill/>
                          </a:ln>
                          <a:solidFill>
                            <a:schemeClr val="tx1"/>
                          </a:solidFill>
                          <a:latin typeface="Arial"/>
                          <a:cs typeface="Arial"/>
                        </a:rPr>
                        <a:t>Assessment Checklist (AC)</a:t>
                      </a:r>
                    </a:p>
                    <a:p>
                      <a:pPr marL="0" marR="0" lvl="0" indent="0" algn="l" defTabSz="914378" rtl="0" eaLnBrk="1" fontAlgn="auto" latinLnBrk="0" hangingPunct="1">
                        <a:lnSpc>
                          <a:spcPct val="90000"/>
                        </a:lnSpc>
                        <a:spcBef>
                          <a:spcPts val="0"/>
                        </a:spcBef>
                        <a:spcAft>
                          <a:spcPts val="0"/>
                        </a:spcAft>
                        <a:buClr>
                          <a:srgbClr val="31B7BC"/>
                        </a:buClr>
                        <a:buSzTx/>
                        <a:buFontTx/>
                        <a:buNone/>
                        <a:tabLst/>
                        <a:defRPr/>
                      </a:pPr>
                      <a:r>
                        <a:rPr lang="en-GB" sz="1600" dirty="0"/>
                        <a:t>A caregiver report and psychiatric rating scale that measures behaviours, emotional states, traits, and manners of relating to others. Designed to measure a broad range of mental health difficulties observed among young people in care.</a:t>
                      </a:r>
                    </a:p>
                  </a:txBody>
                  <a:tcPr marL="0" marR="0" marT="95950" marB="287850">
                    <a:lnL>
                      <a:noFill/>
                    </a:lnL>
                    <a:lnR w="28575"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6332">
                <a:tc>
                  <a:txBody>
                    <a:bodyPr/>
                    <a:lstStyle/>
                    <a:p>
                      <a:pPr marL="0" marR="0" lvl="0" indent="0" algn="ctr" defTabSz="914400" rtl="0" eaLnBrk="1" fontAlgn="auto" latinLnBrk="0" hangingPunct="1">
                        <a:lnSpc>
                          <a:spcPct val="90000"/>
                        </a:lnSpc>
                        <a:spcBef>
                          <a:spcPts val="1000"/>
                        </a:spcBef>
                        <a:spcAft>
                          <a:spcPts val="0"/>
                        </a:spcAft>
                        <a:buClr>
                          <a:srgbClr val="31B7BC"/>
                        </a:buClr>
                        <a:buSzTx/>
                        <a:buFont typeface="Arial"/>
                        <a:buNone/>
                        <a:tabLst/>
                        <a:defRPr/>
                      </a:pPr>
                      <a:endParaRPr lang="en-US" sz="2100" dirty="0">
                        <a:solidFill>
                          <a:srgbClr val="000000"/>
                        </a:solidFill>
                      </a:endParaRPr>
                    </a:p>
                  </a:txBody>
                  <a:tcPr marL="0" marR="0" marT="95950" marB="287850">
                    <a:lnL>
                      <a:noFill/>
                    </a:lnL>
                    <a:lnR>
                      <a:noFill/>
                    </a:lnR>
                    <a:lnT w="1270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2" name="Text Placeholder 5">
            <a:extLst>
              <a:ext uri="{FF2B5EF4-FFF2-40B4-BE49-F238E27FC236}">
                <a16:creationId xmlns:a16="http://schemas.microsoft.com/office/drawing/2014/main" id="{E5D93888-9A9B-47DA-B5F8-A56CCCC9A744}"/>
              </a:ext>
            </a:extLst>
          </p:cNvPr>
          <p:cNvSpPr txBox="1">
            <a:spLocks/>
          </p:cNvSpPr>
          <p:nvPr/>
        </p:nvSpPr>
        <p:spPr>
          <a:xfrm>
            <a:off x="171340" y="3684950"/>
            <a:ext cx="935079" cy="130107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942">
              <a:buNone/>
            </a:pPr>
            <a:r>
              <a:rPr lang="en-GB" sz="12261" dirty="0">
                <a:solidFill>
                  <a:schemeClr val="accent1"/>
                </a:solidFill>
              </a:rPr>
              <a:t>2</a:t>
            </a:r>
          </a:p>
        </p:txBody>
      </p:sp>
      <p:graphicFrame>
        <p:nvGraphicFramePr>
          <p:cNvPr id="13" name="Table 12">
            <a:extLst>
              <a:ext uri="{FF2B5EF4-FFF2-40B4-BE49-F238E27FC236}">
                <a16:creationId xmlns:a16="http://schemas.microsoft.com/office/drawing/2014/main" id="{AEAAB2A2-3B13-4C21-B089-D8E775A590C7}"/>
              </a:ext>
            </a:extLst>
          </p:cNvPr>
          <p:cNvGraphicFramePr>
            <a:graphicFrameLocks noGrp="1"/>
          </p:cNvGraphicFramePr>
          <p:nvPr>
            <p:extLst>
              <p:ext uri="{D42A27DB-BD31-4B8C-83A1-F6EECF244321}">
                <p14:modId xmlns:p14="http://schemas.microsoft.com/office/powerpoint/2010/main" val="2309510245"/>
              </p:ext>
            </p:extLst>
          </p:nvPr>
        </p:nvGraphicFramePr>
        <p:xfrm>
          <a:off x="1253881" y="3797589"/>
          <a:ext cx="4053041" cy="2376868"/>
        </p:xfrm>
        <a:graphic>
          <a:graphicData uri="http://schemas.openxmlformats.org/drawingml/2006/table">
            <a:tbl>
              <a:tblPr>
                <a:tableStyleId>{2D5ABB26-0587-4C30-8999-92F81FD0307C}</a:tableStyleId>
              </a:tblPr>
              <a:tblGrid>
                <a:gridCol w="4053041">
                  <a:extLst>
                    <a:ext uri="{9D8B030D-6E8A-4147-A177-3AD203B41FA5}">
                      <a16:colId xmlns:a16="http://schemas.microsoft.com/office/drawing/2014/main" val="20000"/>
                    </a:ext>
                  </a:extLst>
                </a:gridCol>
              </a:tblGrid>
              <a:tr h="1425945">
                <a:tc>
                  <a:txBody>
                    <a:bodyPr/>
                    <a:lstStyle/>
                    <a:p>
                      <a:pPr marL="0" marR="0" lvl="0" indent="0" algn="l" defTabSz="914378" rtl="0" eaLnBrk="1" fontAlgn="auto" latinLnBrk="0" hangingPunct="1">
                        <a:lnSpc>
                          <a:spcPct val="90000"/>
                        </a:lnSpc>
                        <a:spcBef>
                          <a:spcPts val="0"/>
                        </a:spcBef>
                        <a:spcAft>
                          <a:spcPts val="0"/>
                        </a:spcAft>
                        <a:buClr>
                          <a:srgbClr val="31B7BC"/>
                        </a:buClr>
                        <a:buSzTx/>
                        <a:buFontTx/>
                        <a:buNone/>
                        <a:tabLst/>
                        <a:defRPr/>
                      </a:pPr>
                      <a:r>
                        <a:rPr lang="en-GB" sz="1600" b="1" baseline="0" dirty="0">
                          <a:ln w="9525">
                            <a:noFill/>
                          </a:ln>
                          <a:solidFill>
                            <a:schemeClr val="tx1"/>
                          </a:solidFill>
                          <a:latin typeface="Arial" panose="020B0604020202020204" pitchFamily="34" charset="0"/>
                          <a:cs typeface="Arial" panose="020B0604020202020204" pitchFamily="34" charset="0"/>
                        </a:rPr>
                        <a:t>Brief Assessment Checklist (BAC)</a:t>
                      </a:r>
                    </a:p>
                    <a:p>
                      <a:pPr marL="0" marR="0" lvl="0" indent="0" algn="l" defTabSz="914378" rtl="0" eaLnBrk="1" fontAlgn="auto" latinLnBrk="0" hangingPunct="1">
                        <a:lnSpc>
                          <a:spcPct val="90000"/>
                        </a:lnSpc>
                        <a:spcBef>
                          <a:spcPts val="0"/>
                        </a:spcBef>
                        <a:spcAft>
                          <a:spcPts val="0"/>
                        </a:spcAft>
                        <a:buClr>
                          <a:srgbClr val="31B7BC"/>
                        </a:buClr>
                        <a:buSzTx/>
                        <a:buFontTx/>
                        <a:buNone/>
                        <a:tabLst/>
                        <a:defRPr/>
                      </a:pPr>
                      <a:r>
                        <a:rPr lang="en-GB" sz="1600" kern="1200" dirty="0">
                          <a:solidFill>
                            <a:schemeClr val="tx1"/>
                          </a:solidFill>
                          <a:latin typeface="+mn-lt"/>
                          <a:ea typeface="+mn-ea"/>
                          <a:cs typeface="+mn-cs"/>
                        </a:rPr>
                        <a:t>A caregiver report, which will result in a total score. Respondents answer each statement focusing on the feelings and behaviours of the child or young person over the past four to six months.</a:t>
                      </a:r>
                      <a:r>
                        <a:rPr lang="en-GB" sz="1600" dirty="0">
                          <a:ln w="9525">
                            <a:noFill/>
                          </a:ln>
                          <a:latin typeface="Arial" panose="020B0604020202020204" pitchFamily="34" charset="0"/>
                          <a:cs typeface="Arial" panose="020B0604020202020204" pitchFamily="34" charset="0"/>
                        </a:rPr>
                        <a:t> </a:t>
                      </a:r>
                      <a:endParaRPr lang="en-GB" sz="1600" b="0" baseline="0" dirty="0">
                        <a:solidFill>
                          <a:schemeClr val="tx1"/>
                        </a:solidFill>
                      </a:endParaRPr>
                    </a:p>
                  </a:txBody>
                  <a:tcPr marL="0" marR="0" marT="95950" marB="287850">
                    <a:lnL>
                      <a:noFill/>
                    </a:lnL>
                    <a:lnR w="28575"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6332">
                <a:tc>
                  <a:txBody>
                    <a:bodyPr/>
                    <a:lstStyle/>
                    <a:p>
                      <a:pPr marL="0" marR="0" lvl="0" indent="0" algn="ctr" defTabSz="914400" rtl="0" eaLnBrk="1" fontAlgn="auto" latinLnBrk="0" hangingPunct="1">
                        <a:lnSpc>
                          <a:spcPct val="90000"/>
                        </a:lnSpc>
                        <a:spcBef>
                          <a:spcPts val="1000"/>
                        </a:spcBef>
                        <a:spcAft>
                          <a:spcPts val="0"/>
                        </a:spcAft>
                        <a:buClr>
                          <a:srgbClr val="31B7BC"/>
                        </a:buClr>
                        <a:buSzTx/>
                        <a:buFont typeface="Arial"/>
                        <a:buNone/>
                        <a:tabLst/>
                        <a:defRPr/>
                      </a:pPr>
                      <a:endParaRPr lang="en-US" sz="1600" dirty="0">
                        <a:solidFill>
                          <a:srgbClr val="000000"/>
                        </a:solidFill>
                      </a:endParaRPr>
                    </a:p>
                  </a:txBody>
                  <a:tcPr marL="0" marR="0" marT="95950" marB="287850">
                    <a:lnL>
                      <a:noFill/>
                    </a:lnL>
                    <a:lnR>
                      <a:noFill/>
                    </a:lnR>
                    <a:lnT w="1270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 name="Text Placeholder 5">
            <a:extLst>
              <a:ext uri="{FF2B5EF4-FFF2-40B4-BE49-F238E27FC236}">
                <a16:creationId xmlns:a16="http://schemas.microsoft.com/office/drawing/2014/main" id="{E767DD6E-528A-4124-9B80-FF06F2AF275D}"/>
              </a:ext>
            </a:extLst>
          </p:cNvPr>
          <p:cNvSpPr txBox="1">
            <a:spLocks/>
          </p:cNvSpPr>
          <p:nvPr/>
        </p:nvSpPr>
        <p:spPr>
          <a:xfrm>
            <a:off x="5626872" y="669101"/>
            <a:ext cx="935079" cy="130107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942">
              <a:buNone/>
            </a:pPr>
            <a:r>
              <a:rPr lang="en-GB" sz="12261">
                <a:solidFill>
                  <a:schemeClr val="accent1"/>
                </a:solidFill>
              </a:rPr>
              <a:t>3</a:t>
            </a:r>
          </a:p>
        </p:txBody>
      </p:sp>
      <p:graphicFrame>
        <p:nvGraphicFramePr>
          <p:cNvPr id="15" name="Table 14">
            <a:extLst>
              <a:ext uri="{FF2B5EF4-FFF2-40B4-BE49-F238E27FC236}">
                <a16:creationId xmlns:a16="http://schemas.microsoft.com/office/drawing/2014/main" id="{BDA54117-427B-435A-8ADF-5D0725700EEB}"/>
              </a:ext>
            </a:extLst>
          </p:cNvPr>
          <p:cNvGraphicFramePr>
            <a:graphicFrameLocks noGrp="1"/>
          </p:cNvGraphicFramePr>
          <p:nvPr>
            <p:extLst>
              <p:ext uri="{D42A27DB-BD31-4B8C-83A1-F6EECF244321}">
                <p14:modId xmlns:p14="http://schemas.microsoft.com/office/powerpoint/2010/main" val="958130716"/>
              </p:ext>
            </p:extLst>
          </p:nvPr>
        </p:nvGraphicFramePr>
        <p:xfrm>
          <a:off x="6758386" y="818531"/>
          <a:ext cx="4995439" cy="2669552"/>
        </p:xfrm>
        <a:graphic>
          <a:graphicData uri="http://schemas.openxmlformats.org/drawingml/2006/table">
            <a:tbl>
              <a:tblPr>
                <a:tableStyleId>{2D5ABB26-0587-4C30-8999-92F81FD0307C}</a:tableStyleId>
              </a:tblPr>
              <a:tblGrid>
                <a:gridCol w="4995439">
                  <a:extLst>
                    <a:ext uri="{9D8B030D-6E8A-4147-A177-3AD203B41FA5}">
                      <a16:colId xmlns:a16="http://schemas.microsoft.com/office/drawing/2014/main" val="20000"/>
                    </a:ext>
                  </a:extLst>
                </a:gridCol>
              </a:tblGrid>
              <a:tr h="1773722">
                <a:tc>
                  <a:txBody>
                    <a:bodyPr/>
                    <a:lstStyle/>
                    <a:p>
                      <a:pPr marL="0" marR="0" lvl="0" indent="0" algn="l" defTabSz="914378" rtl="0" eaLnBrk="1" fontAlgn="auto" latinLnBrk="0" hangingPunct="1">
                        <a:lnSpc>
                          <a:spcPct val="90000"/>
                        </a:lnSpc>
                        <a:spcBef>
                          <a:spcPts val="0"/>
                        </a:spcBef>
                        <a:spcAft>
                          <a:spcPts val="0"/>
                        </a:spcAft>
                        <a:buClr>
                          <a:srgbClr val="31B7BC"/>
                        </a:buClr>
                        <a:buSzTx/>
                        <a:buFontTx/>
                        <a:buNone/>
                        <a:tabLst/>
                        <a:defRPr/>
                      </a:pPr>
                      <a:r>
                        <a:rPr lang="en-GB" sz="1600" b="1" kern="1200" baseline="0" noProof="0" dirty="0">
                          <a:ln w="9525">
                            <a:noFill/>
                          </a:ln>
                          <a:solidFill>
                            <a:schemeClr val="tx1"/>
                          </a:solidFill>
                          <a:latin typeface="Arial" panose="020B0604020202020204" pitchFamily="34" charset="0"/>
                          <a:ea typeface="+mn-ea"/>
                          <a:cs typeface="Arial" panose="020B0604020202020204" pitchFamily="34" charset="0"/>
                        </a:rPr>
                        <a:t>Goal Based Outcome (GBO)</a:t>
                      </a:r>
                    </a:p>
                    <a:p>
                      <a:r>
                        <a:rPr lang="en-GB" sz="1600" dirty="0"/>
                        <a:t>A way of evaluating progress towards a goal in clinical work with children, young people, and their families and carers. GBOs compare how far a child or young person feels they have moved towards reaching a goal that they have set for themselves at the beginning of an intervention.</a:t>
                      </a:r>
                    </a:p>
                  </a:txBody>
                  <a:tcPr marL="0" marR="0" marT="95950" marB="287850">
                    <a:lnL>
                      <a:noFill/>
                    </a:lnL>
                    <a:lnR w="28575"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7839">
                <a:tc>
                  <a:txBody>
                    <a:bodyPr/>
                    <a:lstStyle/>
                    <a:p>
                      <a:pPr marL="0" marR="0" lvl="0" indent="0" algn="ctr" defTabSz="914400" rtl="0" eaLnBrk="1" fontAlgn="auto" latinLnBrk="0" hangingPunct="1">
                        <a:lnSpc>
                          <a:spcPct val="90000"/>
                        </a:lnSpc>
                        <a:spcBef>
                          <a:spcPts val="1000"/>
                        </a:spcBef>
                        <a:spcAft>
                          <a:spcPts val="0"/>
                        </a:spcAft>
                        <a:buClr>
                          <a:srgbClr val="31B7BC"/>
                        </a:buClr>
                        <a:buSzTx/>
                        <a:buFont typeface="Arial"/>
                        <a:buNone/>
                        <a:tabLst/>
                        <a:defRPr/>
                      </a:pPr>
                      <a:endParaRPr lang="en-US" sz="1600" dirty="0">
                        <a:solidFill>
                          <a:srgbClr val="000000"/>
                        </a:solidFill>
                      </a:endParaRPr>
                    </a:p>
                  </a:txBody>
                  <a:tcPr marL="0" marR="0" marT="95950" marB="287850">
                    <a:lnL>
                      <a:noFill/>
                    </a:lnL>
                    <a:lnR>
                      <a:noFill/>
                    </a:lnR>
                    <a:lnT w="1270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6" name="Text Placeholder 5">
            <a:extLst>
              <a:ext uri="{FF2B5EF4-FFF2-40B4-BE49-F238E27FC236}">
                <a16:creationId xmlns:a16="http://schemas.microsoft.com/office/drawing/2014/main" id="{3C7EC70D-C728-499F-8586-E09B8792D8D9}"/>
              </a:ext>
            </a:extLst>
          </p:cNvPr>
          <p:cNvSpPr txBox="1">
            <a:spLocks/>
          </p:cNvSpPr>
          <p:nvPr/>
        </p:nvSpPr>
        <p:spPr>
          <a:xfrm>
            <a:off x="5626872" y="3110092"/>
            <a:ext cx="935079" cy="130107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942">
              <a:buNone/>
            </a:pPr>
            <a:r>
              <a:rPr lang="en-GB" sz="12261" dirty="0">
                <a:solidFill>
                  <a:schemeClr val="accent1"/>
                </a:solidFill>
              </a:rPr>
              <a:t>4</a:t>
            </a:r>
          </a:p>
        </p:txBody>
      </p:sp>
      <p:graphicFrame>
        <p:nvGraphicFramePr>
          <p:cNvPr id="17" name="Table 16">
            <a:extLst>
              <a:ext uri="{FF2B5EF4-FFF2-40B4-BE49-F238E27FC236}">
                <a16:creationId xmlns:a16="http://schemas.microsoft.com/office/drawing/2014/main" id="{227600A3-A7F9-4132-ACA8-EFF2594B7CEE}"/>
              </a:ext>
            </a:extLst>
          </p:cNvPr>
          <p:cNvGraphicFramePr>
            <a:graphicFrameLocks noGrp="1"/>
          </p:cNvGraphicFramePr>
          <p:nvPr>
            <p:extLst>
              <p:ext uri="{D42A27DB-BD31-4B8C-83A1-F6EECF244321}">
                <p14:modId xmlns:p14="http://schemas.microsoft.com/office/powerpoint/2010/main" val="1371057140"/>
              </p:ext>
            </p:extLst>
          </p:nvPr>
        </p:nvGraphicFramePr>
        <p:xfrm>
          <a:off x="6745441" y="3208012"/>
          <a:ext cx="5021327" cy="2250452"/>
        </p:xfrm>
        <a:graphic>
          <a:graphicData uri="http://schemas.openxmlformats.org/drawingml/2006/table">
            <a:tbl>
              <a:tblPr>
                <a:tableStyleId>{2D5ABB26-0587-4C30-8999-92F81FD0307C}</a:tableStyleId>
              </a:tblPr>
              <a:tblGrid>
                <a:gridCol w="5021327">
                  <a:extLst>
                    <a:ext uri="{9D8B030D-6E8A-4147-A177-3AD203B41FA5}">
                      <a16:colId xmlns:a16="http://schemas.microsoft.com/office/drawing/2014/main" val="20000"/>
                    </a:ext>
                  </a:extLst>
                </a:gridCol>
              </a:tblGrid>
              <a:tr h="1299839">
                <a:tc>
                  <a:txBody>
                    <a:bodyPr/>
                    <a:lstStyle/>
                    <a:p>
                      <a:pPr marL="0" marR="0" lvl="0" indent="0" algn="l" defTabSz="914378" rtl="0" eaLnBrk="1" fontAlgn="auto" latinLnBrk="0" hangingPunct="1">
                        <a:lnSpc>
                          <a:spcPct val="90000"/>
                        </a:lnSpc>
                        <a:spcBef>
                          <a:spcPts val="0"/>
                        </a:spcBef>
                        <a:spcAft>
                          <a:spcPts val="0"/>
                        </a:spcAft>
                        <a:buClr>
                          <a:srgbClr val="31B7BC"/>
                        </a:buClr>
                        <a:buSzTx/>
                        <a:buFontTx/>
                        <a:buNone/>
                        <a:tabLst/>
                        <a:defRPr/>
                      </a:pPr>
                      <a:r>
                        <a:rPr lang="en-GB" sz="1600" b="1" baseline="0" dirty="0">
                          <a:ln w="9525">
                            <a:noFill/>
                          </a:ln>
                          <a:solidFill>
                            <a:schemeClr val="tx1"/>
                          </a:solidFill>
                          <a:latin typeface="Arial" panose="020B0604020202020204" pitchFamily="34" charset="0"/>
                          <a:cs typeface="Arial" panose="020B0604020202020204" pitchFamily="34" charset="0"/>
                        </a:rPr>
                        <a:t>Strengths and Difficulties Questionnaire (SDQ)</a:t>
                      </a:r>
                    </a:p>
                    <a:p>
                      <a:r>
                        <a:rPr lang="en-GB" sz="1600" dirty="0"/>
                        <a:t>A brief emotional and behavioural screening questionnaire for children and young people. The tool can capture the perspective of children and young people, their parents, and teachers.</a:t>
                      </a:r>
                      <a:endParaRPr lang="en-GB" sz="1600" kern="1200" dirty="0">
                        <a:solidFill>
                          <a:schemeClr val="tx1"/>
                        </a:solidFill>
                        <a:latin typeface="+mn-lt"/>
                        <a:ea typeface="+mn-ea"/>
                        <a:cs typeface="+mn-cs"/>
                      </a:endParaRPr>
                    </a:p>
                  </a:txBody>
                  <a:tcPr marL="0" marR="0" marT="95950" marB="287850">
                    <a:lnL>
                      <a:noFill/>
                    </a:lnL>
                    <a:lnR w="28575"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6895">
                <a:tc>
                  <a:txBody>
                    <a:bodyPr/>
                    <a:lstStyle/>
                    <a:p>
                      <a:pPr marL="0" marR="0" lvl="0" indent="0" algn="ctr" defTabSz="914400" rtl="0" eaLnBrk="1" fontAlgn="auto" latinLnBrk="0" hangingPunct="1">
                        <a:lnSpc>
                          <a:spcPct val="90000"/>
                        </a:lnSpc>
                        <a:spcBef>
                          <a:spcPts val="1000"/>
                        </a:spcBef>
                        <a:spcAft>
                          <a:spcPts val="0"/>
                        </a:spcAft>
                        <a:buClr>
                          <a:srgbClr val="31B7BC"/>
                        </a:buClr>
                        <a:buSzTx/>
                        <a:buFont typeface="Arial"/>
                        <a:buNone/>
                        <a:tabLst/>
                        <a:defRPr/>
                      </a:pPr>
                      <a:endParaRPr lang="en-US" sz="2100" dirty="0">
                        <a:solidFill>
                          <a:srgbClr val="000000"/>
                        </a:solidFill>
                      </a:endParaRPr>
                    </a:p>
                  </a:txBody>
                  <a:tcPr marL="0" marR="0" marT="95950" marB="287850">
                    <a:lnL>
                      <a:noFill/>
                    </a:lnL>
                    <a:lnR>
                      <a:noFill/>
                    </a:lnR>
                    <a:lnT w="1270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8" name="Text Placeholder 5">
            <a:extLst>
              <a:ext uri="{FF2B5EF4-FFF2-40B4-BE49-F238E27FC236}">
                <a16:creationId xmlns:a16="http://schemas.microsoft.com/office/drawing/2014/main" id="{709B03AD-B979-4CE9-9B06-DC04B20726DC}"/>
              </a:ext>
            </a:extLst>
          </p:cNvPr>
          <p:cNvSpPr txBox="1">
            <a:spLocks/>
          </p:cNvSpPr>
          <p:nvPr/>
        </p:nvSpPr>
        <p:spPr>
          <a:xfrm>
            <a:off x="5626872" y="5064746"/>
            <a:ext cx="935079" cy="130107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942">
              <a:buNone/>
            </a:pPr>
            <a:r>
              <a:rPr lang="en-GB" sz="12261" dirty="0">
                <a:solidFill>
                  <a:schemeClr val="accent1"/>
                </a:solidFill>
              </a:rPr>
              <a:t>5</a:t>
            </a:r>
          </a:p>
        </p:txBody>
      </p:sp>
      <p:graphicFrame>
        <p:nvGraphicFramePr>
          <p:cNvPr id="19" name="Table 18">
            <a:extLst>
              <a:ext uri="{FF2B5EF4-FFF2-40B4-BE49-F238E27FC236}">
                <a16:creationId xmlns:a16="http://schemas.microsoft.com/office/drawing/2014/main" id="{8ED8C19D-FC9E-475B-BC8D-FB5E8BD4F486}"/>
              </a:ext>
            </a:extLst>
          </p:cNvPr>
          <p:cNvGraphicFramePr>
            <a:graphicFrameLocks noGrp="1"/>
          </p:cNvGraphicFramePr>
          <p:nvPr>
            <p:extLst>
              <p:ext uri="{D42A27DB-BD31-4B8C-83A1-F6EECF244321}">
                <p14:modId xmlns:p14="http://schemas.microsoft.com/office/powerpoint/2010/main" val="326080608"/>
              </p:ext>
            </p:extLst>
          </p:nvPr>
        </p:nvGraphicFramePr>
        <p:xfrm>
          <a:off x="6813721" y="5239367"/>
          <a:ext cx="5021326" cy="2184844"/>
        </p:xfrm>
        <a:graphic>
          <a:graphicData uri="http://schemas.openxmlformats.org/drawingml/2006/table">
            <a:tbl>
              <a:tblPr>
                <a:tableStyleId>{2D5ABB26-0587-4C30-8999-92F81FD0307C}</a:tableStyleId>
              </a:tblPr>
              <a:tblGrid>
                <a:gridCol w="5021326">
                  <a:extLst>
                    <a:ext uri="{9D8B030D-6E8A-4147-A177-3AD203B41FA5}">
                      <a16:colId xmlns:a16="http://schemas.microsoft.com/office/drawing/2014/main" val="20000"/>
                    </a:ext>
                  </a:extLst>
                </a:gridCol>
              </a:tblGrid>
              <a:tr h="1385845">
                <a:tc>
                  <a:txBody>
                    <a:bodyPr/>
                    <a:lstStyle/>
                    <a:p>
                      <a:pPr marL="0" marR="0" lvl="0" indent="0" algn="l" defTabSz="914378" rtl="0" eaLnBrk="1" fontAlgn="auto" latinLnBrk="0" hangingPunct="1">
                        <a:lnSpc>
                          <a:spcPct val="90000"/>
                        </a:lnSpc>
                        <a:spcBef>
                          <a:spcPts val="0"/>
                        </a:spcBef>
                        <a:spcAft>
                          <a:spcPts val="0"/>
                        </a:spcAft>
                        <a:buClr>
                          <a:srgbClr val="31B7BC"/>
                        </a:buClr>
                        <a:buSzTx/>
                        <a:buFontTx/>
                        <a:buNone/>
                        <a:tabLst/>
                        <a:defRPr/>
                      </a:pPr>
                      <a:r>
                        <a:rPr lang="en-GB" sz="1600" b="1" baseline="0" dirty="0">
                          <a:ln w="9525">
                            <a:noFill/>
                          </a:ln>
                          <a:solidFill>
                            <a:schemeClr val="tx1"/>
                          </a:solidFill>
                          <a:latin typeface="Arial" panose="020B0604020202020204" pitchFamily="34" charset="0"/>
                          <a:cs typeface="Arial" panose="020B0604020202020204" pitchFamily="34" charset="0"/>
                        </a:rPr>
                        <a:t>Thinking about your child (Revised) (TAYC-R)</a:t>
                      </a:r>
                    </a:p>
                    <a:p>
                      <a:pPr marL="0" marR="0" lvl="0" indent="0" algn="l" rtl="0" eaLnBrk="1" fontAlgn="auto" latinLnBrk="0" hangingPunct="1">
                        <a:lnSpc>
                          <a:spcPct val="90000"/>
                        </a:lnSpc>
                        <a:spcBef>
                          <a:spcPts val="0"/>
                        </a:spcBef>
                        <a:spcAft>
                          <a:spcPts val="0"/>
                        </a:spcAft>
                        <a:buClr>
                          <a:srgbClr val="31B7BC"/>
                        </a:buClr>
                        <a:buSzTx/>
                        <a:buFontTx/>
                        <a:buNone/>
                      </a:pPr>
                      <a:r>
                        <a:rPr lang="en-GB" sz="1600" dirty="0"/>
                        <a:t>Measures the understanding, confidence and stability of the parent/ child relationship and can be used across a wide range of therapies including Dyadic Developmental Psychotherapy.  </a:t>
                      </a:r>
                      <a:r>
                        <a:rPr lang="en-GB" sz="1800" dirty="0"/>
                        <a:t> </a:t>
                      </a:r>
                      <a:endParaRPr lang="en-GB" sz="1800" b="0" baseline="0" dirty="0">
                        <a:solidFill>
                          <a:schemeClr val="tx1"/>
                        </a:solidFill>
                      </a:endParaRPr>
                    </a:p>
                  </a:txBody>
                  <a:tcPr marL="0" marR="0" marT="95950" marB="287850">
                    <a:lnL>
                      <a:noFill/>
                    </a:lnL>
                    <a:lnR w="28575"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6332">
                <a:tc>
                  <a:txBody>
                    <a:bodyPr/>
                    <a:lstStyle/>
                    <a:p>
                      <a:pPr marL="0" marR="0" lvl="0" indent="0" algn="ctr" defTabSz="914400" rtl="0" eaLnBrk="1" fontAlgn="auto" latinLnBrk="0" hangingPunct="1">
                        <a:lnSpc>
                          <a:spcPct val="90000"/>
                        </a:lnSpc>
                        <a:spcBef>
                          <a:spcPts val="1000"/>
                        </a:spcBef>
                        <a:spcAft>
                          <a:spcPts val="0"/>
                        </a:spcAft>
                        <a:buClr>
                          <a:srgbClr val="31B7BC"/>
                        </a:buClr>
                        <a:buSzTx/>
                        <a:buFont typeface="Arial"/>
                        <a:buNone/>
                        <a:tabLst/>
                        <a:defRPr/>
                      </a:pPr>
                      <a:endParaRPr lang="en-US" sz="2100" dirty="0">
                        <a:solidFill>
                          <a:srgbClr val="000000"/>
                        </a:solidFill>
                      </a:endParaRPr>
                    </a:p>
                  </a:txBody>
                  <a:tcPr marL="0" marR="0" marT="95950" marB="287850">
                    <a:lnL>
                      <a:noFill/>
                    </a:lnL>
                    <a:lnR>
                      <a:noFill/>
                    </a:lnR>
                    <a:lnT w="1270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4" name="Title 1">
            <a:extLst>
              <a:ext uri="{FF2B5EF4-FFF2-40B4-BE49-F238E27FC236}">
                <a16:creationId xmlns:a16="http://schemas.microsoft.com/office/drawing/2014/main" id="{2148A869-3445-4B4D-BBA6-8F57A9C721CF}"/>
              </a:ext>
            </a:extLst>
          </p:cNvPr>
          <p:cNvSpPr txBox="1">
            <a:spLocks/>
          </p:cNvSpPr>
          <p:nvPr/>
        </p:nvSpPr>
        <p:spPr>
          <a:xfrm>
            <a:off x="435000" y="298481"/>
            <a:ext cx="10658302" cy="548640"/>
          </a:xfrm>
          <a:prstGeom prst="rect">
            <a:avLst/>
          </a:prstGeom>
        </p:spPr>
        <p:txBody>
          <a:bodyPr lIns="0" tIns="0" rIns="0" bIns="0" anchor="t">
            <a:noAutofit/>
          </a:bodyPr>
          <a:lstStyle>
            <a:lvl1pPr algn="l" defTabSz="914171" rtl="0" eaLnBrk="1" latinLnBrk="0" hangingPunct="1">
              <a:lnSpc>
                <a:spcPct val="80000"/>
              </a:lnSpc>
              <a:spcBef>
                <a:spcPct val="0"/>
              </a:spcBef>
              <a:buNone/>
              <a:defRPr lang="en-GB" sz="3000" kern="1200">
                <a:solidFill>
                  <a:schemeClr val="tx1"/>
                </a:solidFill>
                <a:latin typeface="+mj-lt"/>
                <a:ea typeface="+mj-ea"/>
                <a:cs typeface="+mj-cs"/>
              </a:defRPr>
            </a:lvl1pPr>
          </a:lstStyle>
          <a:p>
            <a:r>
              <a:rPr lang="en-US" sz="2800" b="1" dirty="0">
                <a:solidFill>
                  <a:schemeClr val="accent1">
                    <a:lumMod val="75000"/>
                  </a:schemeClr>
                </a:solidFill>
              </a:rPr>
              <a:t>Which outcome measurement tools will be used?</a:t>
            </a:r>
          </a:p>
        </p:txBody>
      </p:sp>
    </p:spTree>
    <p:custDataLst>
      <p:tags r:id="rId1"/>
    </p:custDataLst>
    <p:extLst>
      <p:ext uri="{BB962C8B-B14F-4D97-AF65-F5344CB8AC3E}">
        <p14:creationId xmlns:p14="http://schemas.microsoft.com/office/powerpoint/2010/main" val="781020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E5B9E9-314E-7E35-ECB8-A3A78866814E}"/>
              </a:ext>
            </a:extLst>
          </p:cNvPr>
          <p:cNvSpPr>
            <a:spLocks noGrp="1"/>
          </p:cNvSpPr>
          <p:nvPr>
            <p:ph idx="1"/>
          </p:nvPr>
        </p:nvSpPr>
        <p:spPr/>
        <p:txBody>
          <a:bodyPr vert="horz" lIns="0" tIns="0" rIns="0" bIns="0" rtlCol="0" anchor="t">
            <a:noAutofit/>
          </a:bodyPr>
          <a:lstStyle/>
          <a:p>
            <a:pPr fontAlgn="base">
              <a:lnSpc>
                <a:spcPct val="115000"/>
              </a:lnSpc>
              <a:spcAft>
                <a:spcPts val="1000"/>
              </a:spcAft>
            </a:pPr>
            <a:r>
              <a:rPr lang="en-GB"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introduction of outcome measurement tools in no way impacts decisions DfE </a:t>
            </a:r>
            <a:r>
              <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makes </a:t>
            </a:r>
            <a:r>
              <a:rPr lang="en-GB"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about any application made to the ASF for your child or family. </a:t>
            </a:r>
          </a:p>
          <a:p>
            <a:pPr marL="285750" indent="-285750" fontAlgn="base">
              <a:lnSpc>
                <a:spcPct val="115000"/>
              </a:lnSpc>
              <a:spcAft>
                <a:spcPts val="1000"/>
              </a:spcAft>
              <a:buFont typeface="Wingdings" panose="05000000000000000000" pitchFamily="2" charset="2"/>
              <a:buChar char="§"/>
            </a:pPr>
            <a:r>
              <a:rPr lang="en-GB"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Applications will be processed in the usual way. The only difference is that once any agreed therapy starts, one of the outcome measurement tools will be used at the beginning and end of therapy to measure progress.</a:t>
            </a:r>
            <a:endParaRPr lang="en-GB"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GB" dirty="0">
                <a:solidFill>
                  <a:schemeClr val="tx1"/>
                </a:solidFill>
                <a:effectLst/>
                <a:latin typeface="Arial" panose="020B0604020202020204" pitchFamily="34" charset="0"/>
                <a:ea typeface="Times New Roman" panose="02020603050405020304" pitchFamily="18" charset="0"/>
              </a:rPr>
              <a:t>No identifying data about your child or family will be shared with DfE or their delivery partner Mott MacDonald (MM) who administers the fund</a:t>
            </a:r>
            <a:r>
              <a:rPr lang="en-GB" b="0" dirty="0">
                <a:solidFill>
                  <a:schemeClr val="tx1"/>
                </a:solidFill>
                <a:effectLst/>
                <a:latin typeface="Arial" panose="020B0604020202020204" pitchFamily="34" charset="0"/>
                <a:ea typeface="Times New Roman" panose="02020603050405020304" pitchFamily="18" charset="0"/>
              </a:rPr>
              <a:t>. </a:t>
            </a:r>
          </a:p>
          <a:p>
            <a:pPr marL="285750" indent="-285750" fontAlgn="base">
              <a:lnSpc>
                <a:spcPct val="115000"/>
              </a:lnSpc>
              <a:spcAft>
                <a:spcPts val="1000"/>
              </a:spcAft>
              <a:buFont typeface="Wingdings" panose="05000000000000000000" pitchFamily="2" charset="2"/>
              <a:buChar char="§"/>
            </a:pPr>
            <a:r>
              <a:rPr lang="en-GB" b="0" dirty="0">
                <a:solidFill>
                  <a:schemeClr val="tx1"/>
                </a:solidFill>
                <a:effectLst/>
                <a:latin typeface="Arial" panose="020B0604020202020204" pitchFamily="34" charset="0"/>
                <a:ea typeface="Times New Roman" panose="02020603050405020304" pitchFamily="18" charset="0"/>
              </a:rPr>
              <a:t>As with the ASF application process, no identifying data about your child or family will be shared. The outcome measurement information shared with DfE and MM will be high-level numeric information and completely anonymous.</a:t>
            </a:r>
          </a:p>
          <a:p>
            <a:pPr fontAlgn="base">
              <a:lnSpc>
                <a:spcPct val="115000"/>
              </a:lnSpc>
              <a:spcAft>
                <a:spcPts val="1000"/>
              </a:spcAft>
              <a:buNone/>
            </a:pPr>
            <a:r>
              <a:rPr lang="en-GB" sz="1600" dirty="0">
                <a:solidFill>
                  <a:schemeClr val="tx1"/>
                </a:solidFill>
                <a:effectLst/>
                <a:latin typeface="Arial" panose="020B0604020202020204" pitchFamily="34" charset="0"/>
                <a:ea typeface="Times New Roman" panose="02020603050405020304" pitchFamily="18" charset="0"/>
              </a:rPr>
              <a:t>The purpose of gathering this information is to start to build a picture about the overall impact of the ASF. </a:t>
            </a:r>
          </a:p>
          <a:p>
            <a:pPr marL="285750" indent="-285750" fontAlgn="base">
              <a:lnSpc>
                <a:spcPct val="115000"/>
              </a:lnSpc>
              <a:spcAft>
                <a:spcPts val="1000"/>
              </a:spcAft>
              <a:buFont typeface="Wingdings" panose="05000000000000000000" pitchFamily="2" charset="2"/>
              <a:buChar char="§"/>
            </a:pPr>
            <a:r>
              <a:rPr lang="en-GB" sz="1600" b="0" dirty="0">
                <a:solidFill>
                  <a:schemeClr val="tx1"/>
                </a:solidFill>
                <a:effectLst/>
                <a:latin typeface="Arial"/>
                <a:ea typeface="Times New Roman" panose="02020603050405020304" pitchFamily="18" charset="0"/>
                <a:cs typeface="Arial"/>
              </a:rPr>
              <a:t>The DfE will not be using this information to measure the effectiveness of </a:t>
            </a:r>
            <a:r>
              <a:rPr lang="en-GB" b="0" dirty="0">
                <a:solidFill>
                  <a:schemeClr val="tx1"/>
                </a:solidFill>
                <a:latin typeface="Arial"/>
                <a:ea typeface="Times New Roman" panose="02020603050405020304" pitchFamily="18" charset="0"/>
                <a:cs typeface="Arial"/>
              </a:rPr>
              <a:t>ASF-funded</a:t>
            </a:r>
            <a:r>
              <a:rPr lang="en-GB" sz="1600" b="0" dirty="0">
                <a:solidFill>
                  <a:schemeClr val="tx1"/>
                </a:solidFill>
                <a:effectLst/>
                <a:latin typeface="Arial"/>
                <a:ea typeface="Times New Roman" panose="02020603050405020304" pitchFamily="18" charset="0"/>
                <a:cs typeface="Arial"/>
              </a:rPr>
              <a:t> therapy for your </a:t>
            </a:r>
            <a:r>
              <a:rPr lang="en-GB" b="0" dirty="0">
                <a:solidFill>
                  <a:schemeClr val="tx1"/>
                </a:solidFill>
                <a:latin typeface="Arial"/>
                <a:ea typeface="Times New Roman" panose="02020603050405020304" pitchFamily="18" charset="0"/>
                <a:cs typeface="Arial"/>
              </a:rPr>
              <a:t>individual child</a:t>
            </a:r>
            <a:r>
              <a:rPr lang="en-GB" sz="1600" b="0" dirty="0">
                <a:solidFill>
                  <a:schemeClr val="tx1"/>
                </a:solidFill>
                <a:effectLst/>
                <a:latin typeface="Arial"/>
                <a:ea typeface="Times New Roman" panose="02020603050405020304" pitchFamily="18" charset="0"/>
                <a:cs typeface="Arial"/>
              </a:rPr>
              <a:t>/</a:t>
            </a:r>
            <a:r>
              <a:rPr lang="en-GB" b="0" dirty="0">
                <a:solidFill>
                  <a:schemeClr val="tx1"/>
                </a:solidFill>
                <a:latin typeface="Arial"/>
                <a:ea typeface="Times New Roman" panose="02020603050405020304" pitchFamily="18" charset="0"/>
                <a:cs typeface="Arial"/>
              </a:rPr>
              <a:t> </a:t>
            </a:r>
            <a:r>
              <a:rPr lang="en-GB" sz="1600" b="0" dirty="0">
                <a:solidFill>
                  <a:schemeClr val="tx1"/>
                </a:solidFill>
                <a:effectLst/>
                <a:latin typeface="Arial"/>
                <a:ea typeface="Times New Roman" panose="02020603050405020304" pitchFamily="18" charset="0"/>
                <a:cs typeface="Arial"/>
              </a:rPr>
              <a:t>family. If you do not wish for your high-level outcomes data to be provided, you can let your local authority or Regional Adoption Agency know and choose to opt out.</a:t>
            </a:r>
            <a:endParaRPr lang="en-GB" sz="1600" b="0" dirty="0">
              <a:solidFill>
                <a:schemeClr val="tx1"/>
              </a:solidFill>
              <a:effectLst/>
              <a:latin typeface="Arial"/>
              <a:ea typeface="Calibri" panose="020F0502020204030204" pitchFamily="34" charset="0"/>
              <a:cs typeface="Arial"/>
            </a:endParaRPr>
          </a:p>
          <a:p>
            <a:pPr marL="285750" indent="-285750" fontAlgn="base">
              <a:lnSpc>
                <a:spcPct val="115000"/>
              </a:lnSpc>
              <a:spcAft>
                <a:spcPts val="1000"/>
              </a:spcAft>
              <a:buFont typeface="Wingdings" panose="05000000000000000000" pitchFamily="2" charset="2"/>
              <a:buChar char="§"/>
            </a:pPr>
            <a:endParaRPr lang="en-GB" b="0" dirty="0">
              <a:solidFill>
                <a:schemeClr val="tx1"/>
              </a:solidFill>
              <a:latin typeface="Arial" panose="020B0604020202020204" pitchFamily="34" charset="0"/>
              <a:ea typeface="Times New Roman" panose="02020603050405020304" pitchFamily="18" charset="0"/>
            </a:endParaRPr>
          </a:p>
        </p:txBody>
      </p:sp>
      <p:sp>
        <p:nvSpPr>
          <p:cNvPr id="4" name="Title 3">
            <a:extLst>
              <a:ext uri="{FF2B5EF4-FFF2-40B4-BE49-F238E27FC236}">
                <a16:creationId xmlns:a16="http://schemas.microsoft.com/office/drawing/2014/main" id="{82E00CE1-62C8-1728-6D39-6A7318A67E17}"/>
              </a:ext>
            </a:extLst>
          </p:cNvPr>
          <p:cNvSpPr>
            <a:spLocks noGrp="1"/>
          </p:cNvSpPr>
          <p:nvPr>
            <p:ph type="title"/>
          </p:nvPr>
        </p:nvSpPr>
        <p:spPr/>
        <p:txBody>
          <a:bodyPr/>
          <a:lstStyle/>
          <a:p>
            <a:r>
              <a:rPr lang="en-GB" dirty="0">
                <a:solidFill>
                  <a:schemeClr val="accent1">
                    <a:lumMod val="75000"/>
                  </a:schemeClr>
                </a:solidFill>
              </a:rPr>
              <a:t>What does this mean to families accessing the ASF?</a:t>
            </a:r>
          </a:p>
        </p:txBody>
      </p:sp>
      <p:sp>
        <p:nvSpPr>
          <p:cNvPr id="6" name="Subtitle 5">
            <a:extLst>
              <a:ext uri="{FF2B5EF4-FFF2-40B4-BE49-F238E27FC236}">
                <a16:creationId xmlns:a16="http://schemas.microsoft.com/office/drawing/2014/main" id="{78487942-B350-0335-AAED-8D171B74C0B6}"/>
              </a:ext>
            </a:extLst>
          </p:cNvPr>
          <p:cNvSpPr>
            <a:spLocks noGrp="1"/>
          </p:cNvSpPr>
          <p:nvPr>
            <p:ph type="subTitle" idx="14"/>
          </p:nvPr>
        </p:nvSpPr>
        <p:spPr/>
        <p:txBody>
          <a:bodyPr/>
          <a:lstStyle/>
          <a:p>
            <a:endParaRPr lang="en-GB"/>
          </a:p>
        </p:txBody>
      </p:sp>
    </p:spTree>
    <p:extLst>
      <p:ext uri="{BB962C8B-B14F-4D97-AF65-F5344CB8AC3E}">
        <p14:creationId xmlns:p14="http://schemas.microsoft.com/office/powerpoint/2010/main" val="12798976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D046D7-D475-C52A-8BCD-D9C98106B954}"/>
              </a:ext>
            </a:extLst>
          </p:cNvPr>
          <p:cNvGrpSpPr/>
          <p:nvPr/>
        </p:nvGrpSpPr>
        <p:grpSpPr>
          <a:xfrm>
            <a:off x="528366" y="1893101"/>
            <a:ext cx="10871669" cy="4222667"/>
            <a:chOff x="528366" y="1893101"/>
            <a:chExt cx="8836246" cy="4222667"/>
          </a:xfrm>
        </p:grpSpPr>
        <p:sp>
          <p:nvSpPr>
            <p:cNvPr id="3" name="Arrow: Pentagon 2">
              <a:extLst>
                <a:ext uri="{FF2B5EF4-FFF2-40B4-BE49-F238E27FC236}">
                  <a16:creationId xmlns:a16="http://schemas.microsoft.com/office/drawing/2014/main" id="{A84EB2BA-4AA1-1832-4761-2E06894B1672}"/>
                </a:ext>
              </a:extLst>
            </p:cNvPr>
            <p:cNvSpPr/>
            <p:nvPr/>
          </p:nvSpPr>
          <p:spPr>
            <a:xfrm>
              <a:off x="2126512" y="3005470"/>
              <a:ext cx="697701" cy="138932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D9BA7F7E-E13C-67EF-6B7D-0907F385696A}"/>
                </a:ext>
              </a:extLst>
            </p:cNvPr>
            <p:cNvSpPr/>
            <p:nvPr/>
          </p:nvSpPr>
          <p:spPr>
            <a:xfrm>
              <a:off x="6721605" y="3005469"/>
              <a:ext cx="697701" cy="138932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Pentagon 5">
              <a:extLst>
                <a:ext uri="{FF2B5EF4-FFF2-40B4-BE49-F238E27FC236}">
                  <a16:creationId xmlns:a16="http://schemas.microsoft.com/office/drawing/2014/main" id="{B6C770CE-88B2-3880-9F53-B44A38B34BD1}"/>
                </a:ext>
              </a:extLst>
            </p:cNvPr>
            <p:cNvSpPr/>
            <p:nvPr/>
          </p:nvSpPr>
          <p:spPr>
            <a:xfrm>
              <a:off x="4424060" y="3005470"/>
              <a:ext cx="697701" cy="138932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4CB7E5E-841B-4C12-A03B-EAC27970A697}"/>
                </a:ext>
              </a:extLst>
            </p:cNvPr>
            <p:cNvSpPr>
              <a:spLocks/>
            </p:cNvSpPr>
            <p:nvPr/>
          </p:nvSpPr>
          <p:spPr>
            <a:xfrm>
              <a:off x="528366" y="1893101"/>
              <a:ext cx="1948695" cy="422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950" tIns="95950" rIns="95950" bIns="95950" rtlCol="0" anchor="t" anchorCtr="0"/>
            <a:lstStyle/>
            <a:p>
              <a:pPr defTabSz="913942">
                <a:spcAft>
                  <a:spcPts val="1333"/>
                </a:spcAft>
              </a:pPr>
              <a:r>
                <a:rPr lang="en-GB" sz="5864" dirty="0">
                  <a:solidFill>
                    <a:schemeClr val="bg1"/>
                  </a:solidFill>
                </a:rPr>
                <a:t>1</a:t>
              </a:r>
            </a:p>
            <a:p>
              <a:pPr defTabSz="913942">
                <a:spcAft>
                  <a:spcPts val="1333"/>
                </a:spcAft>
              </a:pPr>
              <a:r>
                <a:rPr lang="en-GB" sz="1400" dirty="0">
                  <a:solidFill>
                    <a:schemeClr val="bg1"/>
                  </a:solidFill>
                  <a:latin typeface="Arial" panose="020B0604020202020204" pitchFamily="34" charset="0"/>
                  <a:ea typeface="Times New Roman" panose="02020603050405020304" pitchFamily="18" charset="0"/>
                </a:rPr>
                <a:t>Local authorities and Regional Adoption </a:t>
              </a:r>
              <a:br>
                <a:rPr lang="en-GB" sz="1400" dirty="0">
                  <a:solidFill>
                    <a:schemeClr val="bg1"/>
                  </a:solidFill>
                  <a:latin typeface="Arial" panose="020B0604020202020204" pitchFamily="34" charset="0"/>
                  <a:ea typeface="Times New Roman" panose="02020603050405020304" pitchFamily="18" charset="0"/>
                </a:rPr>
              </a:br>
              <a:r>
                <a:rPr lang="en-GB" sz="1400" dirty="0">
                  <a:solidFill>
                    <a:schemeClr val="bg1"/>
                  </a:solidFill>
                  <a:latin typeface="Arial" panose="020B0604020202020204" pitchFamily="34" charset="0"/>
                  <a:ea typeface="Times New Roman" panose="02020603050405020304" pitchFamily="18" charset="0"/>
                </a:rPr>
                <a:t>Agencies will choose one of </a:t>
              </a:r>
              <a:r>
                <a:rPr lang="en-GB"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five tools as part of the application process.</a:t>
              </a:r>
              <a:endParaRPr lang="en-GB" sz="1400" dirty="0">
                <a:solidFill>
                  <a:schemeClr val="bg1"/>
                </a:solidFill>
              </a:endParaRPr>
            </a:p>
          </p:txBody>
        </p:sp>
        <p:sp>
          <p:nvSpPr>
            <p:cNvPr id="10" name="Rectangle 9">
              <a:extLst>
                <a:ext uri="{FF2B5EF4-FFF2-40B4-BE49-F238E27FC236}">
                  <a16:creationId xmlns:a16="http://schemas.microsoft.com/office/drawing/2014/main" id="{BB354471-3587-4406-A840-4A9A74BD9738}"/>
                </a:ext>
              </a:extLst>
            </p:cNvPr>
            <p:cNvSpPr>
              <a:spLocks/>
            </p:cNvSpPr>
            <p:nvPr/>
          </p:nvSpPr>
          <p:spPr>
            <a:xfrm>
              <a:off x="2824216" y="1893101"/>
              <a:ext cx="1948695" cy="422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950" tIns="95950" rIns="95950" bIns="95950" rtlCol="0" anchor="t" anchorCtr="0"/>
            <a:lstStyle/>
            <a:p>
              <a:pPr defTabSz="913942">
                <a:spcAft>
                  <a:spcPts val="1333"/>
                </a:spcAft>
              </a:pPr>
              <a:r>
                <a:rPr lang="en-GB" sz="5864" dirty="0">
                  <a:solidFill>
                    <a:schemeClr val="bg1"/>
                  </a:solidFill>
                </a:rPr>
                <a:t>2</a:t>
              </a:r>
            </a:p>
            <a:p>
              <a:pPr defTabSz="913942">
                <a:spcAft>
                  <a:spcPts val="1333"/>
                </a:spcAft>
              </a:pPr>
              <a:r>
                <a:rPr lang="en-GB"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Your therapist providing the service will then use this tool at the beginning and end of the service that you receive.</a:t>
              </a:r>
              <a:endParaRPr lang="en-GB" sz="1200" dirty="0">
                <a:solidFill>
                  <a:schemeClr val="bg1"/>
                </a:solidFill>
              </a:endParaRPr>
            </a:p>
          </p:txBody>
        </p:sp>
        <p:sp>
          <p:nvSpPr>
            <p:cNvPr id="11" name="Rectangle 10">
              <a:extLst>
                <a:ext uri="{FF2B5EF4-FFF2-40B4-BE49-F238E27FC236}">
                  <a16:creationId xmlns:a16="http://schemas.microsoft.com/office/drawing/2014/main" id="{F87F4ECE-DD9E-434B-8E15-204827428F49}"/>
                </a:ext>
              </a:extLst>
            </p:cNvPr>
            <p:cNvSpPr>
              <a:spLocks/>
            </p:cNvSpPr>
            <p:nvPr/>
          </p:nvSpPr>
          <p:spPr>
            <a:xfrm>
              <a:off x="5120067" y="1893101"/>
              <a:ext cx="1948695" cy="422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950" tIns="95950" rIns="95950" bIns="95950" rtlCol="0" anchor="t" anchorCtr="0"/>
            <a:lstStyle/>
            <a:p>
              <a:pPr defTabSz="913942">
                <a:spcAft>
                  <a:spcPts val="1333"/>
                </a:spcAft>
              </a:pPr>
              <a:r>
                <a:rPr lang="en-GB" sz="5864" dirty="0">
                  <a:solidFill>
                    <a:schemeClr val="bg1"/>
                  </a:solidFill>
                </a:rPr>
                <a:t>3</a:t>
              </a:r>
            </a:p>
            <a:p>
              <a:pPr defTabSz="913942">
                <a:spcAft>
                  <a:spcPts val="1333"/>
                </a:spcAft>
              </a:pPr>
              <a:r>
                <a:rPr lang="en-GB"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Local authorities and Regional Adoption Agencies will collect this information from providers and submit this information to the ASF. </a:t>
              </a:r>
              <a:endParaRPr lang="en-GB" sz="1400" dirty="0">
                <a:solidFill>
                  <a:schemeClr val="bg1"/>
                </a:solidFill>
              </a:endParaRPr>
            </a:p>
          </p:txBody>
        </p:sp>
        <p:sp>
          <p:nvSpPr>
            <p:cNvPr id="12" name="Rectangle 11">
              <a:extLst>
                <a:ext uri="{FF2B5EF4-FFF2-40B4-BE49-F238E27FC236}">
                  <a16:creationId xmlns:a16="http://schemas.microsoft.com/office/drawing/2014/main" id="{40B1B73C-88A8-4063-9C1F-A4F23712CB9C}"/>
                </a:ext>
              </a:extLst>
            </p:cNvPr>
            <p:cNvSpPr>
              <a:spLocks/>
            </p:cNvSpPr>
            <p:nvPr/>
          </p:nvSpPr>
          <p:spPr>
            <a:xfrm>
              <a:off x="7415917" y="1893101"/>
              <a:ext cx="1948695" cy="422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950" tIns="95950" rIns="95950" bIns="95950" rtlCol="0" anchor="t" anchorCtr="0"/>
            <a:lstStyle/>
            <a:p>
              <a:pPr defTabSz="913942">
                <a:spcAft>
                  <a:spcPts val="1333"/>
                </a:spcAft>
              </a:pPr>
              <a:r>
                <a:rPr lang="en-GB" sz="5864" dirty="0">
                  <a:solidFill>
                    <a:schemeClr val="bg1"/>
                  </a:solidFill>
                </a:rPr>
                <a:t>4</a:t>
              </a:r>
            </a:p>
            <a:p>
              <a:pPr fontAlgn="base">
                <a:lnSpc>
                  <a:spcPct val="115000"/>
                </a:lnSpc>
                <a:spcAft>
                  <a:spcPts val="1000"/>
                </a:spcAft>
              </a:pPr>
              <a:r>
                <a:rPr lang="en-GB"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data will be aggregated with data from other applications</a:t>
              </a:r>
              <a:r>
                <a:rPr lang="en-GB" sz="1400" dirty="0">
                  <a:solidFill>
                    <a:schemeClr val="bg1"/>
                  </a:solidFill>
                  <a:latin typeface="Arial" panose="020B0604020202020204" pitchFamily="34" charset="0"/>
                  <a:ea typeface="Times New Roman" panose="02020603050405020304" pitchFamily="18" charset="0"/>
                </a:rPr>
                <a:t> which will help build a picture about the overall impact of the ASF.</a:t>
              </a:r>
              <a:endPar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itle 3">
            <a:extLst>
              <a:ext uri="{FF2B5EF4-FFF2-40B4-BE49-F238E27FC236}">
                <a16:creationId xmlns:a16="http://schemas.microsoft.com/office/drawing/2014/main" id="{085FCFDF-8F4A-42C9-8F28-B88E936651CA}"/>
              </a:ext>
            </a:extLst>
          </p:cNvPr>
          <p:cNvSpPr>
            <a:spLocks noGrp="1"/>
          </p:cNvSpPr>
          <p:nvPr>
            <p:ph type="title"/>
          </p:nvPr>
        </p:nvSpPr>
        <p:spPr/>
        <p:txBody>
          <a:bodyPr/>
          <a:lstStyle/>
          <a:p>
            <a:r>
              <a:rPr lang="en-US" dirty="0">
                <a:solidFill>
                  <a:schemeClr val="accent1">
                    <a:lumMod val="75000"/>
                  </a:schemeClr>
                </a:solidFill>
              </a:rPr>
              <a:t>How will outcome measurements work in the ASF process? </a:t>
            </a:r>
          </a:p>
        </p:txBody>
      </p:sp>
      <p:sp>
        <p:nvSpPr>
          <p:cNvPr id="5" name="Subtitle 4">
            <a:extLst>
              <a:ext uri="{FF2B5EF4-FFF2-40B4-BE49-F238E27FC236}">
                <a16:creationId xmlns:a16="http://schemas.microsoft.com/office/drawing/2014/main" id="{C4DE9B43-B461-44BD-AFF4-1D0C76CFE1CA}"/>
              </a:ext>
            </a:extLst>
          </p:cNvPr>
          <p:cNvSpPr>
            <a:spLocks noGrp="1"/>
          </p:cNvSpPr>
          <p:nvPr>
            <p:ph type="subTitle" idx="14"/>
          </p:nvPr>
        </p:nvSpPr>
        <p:spPr/>
        <p:txBody>
          <a:bodyPr/>
          <a:lstStyle/>
          <a:p>
            <a:endParaRPr lang="en-US"/>
          </a:p>
        </p:txBody>
      </p:sp>
    </p:spTree>
    <p:custDataLst>
      <p:tags r:id="rId1"/>
    </p:custDataLst>
    <p:extLst>
      <p:ext uri="{BB962C8B-B14F-4D97-AF65-F5344CB8AC3E}">
        <p14:creationId xmlns:p14="http://schemas.microsoft.com/office/powerpoint/2010/main" val="27564533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E5B9E9-314E-7E35-ECB8-A3A78866814E}"/>
              </a:ext>
            </a:extLst>
          </p:cNvPr>
          <p:cNvSpPr>
            <a:spLocks noGrp="1"/>
          </p:cNvSpPr>
          <p:nvPr>
            <p:ph idx="1"/>
          </p:nvPr>
        </p:nvSpPr>
        <p:spPr>
          <a:xfrm>
            <a:off x="526914" y="1701209"/>
            <a:ext cx="5250109" cy="4608575"/>
          </a:xfrm>
        </p:spPr>
        <p:txBody>
          <a:bodyPr vert="horz" lIns="0" tIns="0" rIns="0" bIns="0" rtlCol="0" anchor="t">
            <a:noAutofit/>
          </a:bodyPr>
          <a:lstStyle/>
          <a:p>
            <a:pPr fontAlgn="base">
              <a:lnSpc>
                <a:spcPct val="115000"/>
              </a:lnSpc>
              <a:spcAft>
                <a:spcPts val="1000"/>
              </a:spcAft>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Information and guidance:</a:t>
            </a:r>
          </a:p>
          <a:p>
            <a:pPr marL="171450" indent="-171450" fontAlgn="base">
              <a:lnSpc>
                <a:spcPct val="115000"/>
              </a:lnSpc>
              <a:spcAft>
                <a:spcPts val="1000"/>
              </a:spcAft>
              <a:buFont typeface="Arial" panose="020B0604020202020204" pitchFamily="34" charset="0"/>
              <a:buChar char="•"/>
            </a:pPr>
            <a:r>
              <a:rPr lang="en-GB" b="0" dirty="0">
                <a:solidFill>
                  <a:schemeClr val="tx1"/>
                </a:solidFill>
                <a:latin typeface="Arial"/>
                <a:ea typeface="Calibri" panose="020F0502020204030204" pitchFamily="34" charset="0"/>
                <a:cs typeface="Times New Roman"/>
              </a:rPr>
              <a:t>Frequently Asked Questions for Families (available on request from your LA/RAA)</a:t>
            </a:r>
          </a:p>
          <a:p>
            <a:pPr marL="171450" indent="-171450" fontAlgn="base">
              <a:lnSpc>
                <a:spcPct val="115000"/>
              </a:lnSpc>
              <a:spcAft>
                <a:spcPts val="1000"/>
              </a:spcAft>
              <a:buFont typeface="Arial" panose="020B0604020202020204" pitchFamily="34" charset="0"/>
              <a:buChar char="•"/>
            </a:pPr>
            <a:r>
              <a:rPr lang="en-GB" b="0" dirty="0">
                <a:solidFill>
                  <a:schemeClr val="tx1"/>
                </a:solidFill>
                <a:latin typeface="Arial" panose="020B0604020202020204" pitchFamily="34" charset="0"/>
                <a:ea typeface="Calibri" panose="020F0502020204030204" pitchFamily="34" charset="0"/>
                <a:cs typeface="Times New Roman" panose="02020603050405020304" pitchFamily="18" charset="0"/>
              </a:rPr>
              <a:t>Introduction to OMT for Families (available on request from your LA/RAA)</a:t>
            </a:r>
          </a:p>
          <a:p>
            <a:pPr fontAlgn="base">
              <a:lnSpc>
                <a:spcPct val="115000"/>
              </a:lnSpc>
              <a:spcAft>
                <a:spcPts val="1000"/>
              </a:spcAft>
            </a:pPr>
            <a:endParaRPr lang="en-GB"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82E00CE1-62C8-1728-6D39-6A7318A67E17}"/>
              </a:ext>
            </a:extLst>
          </p:cNvPr>
          <p:cNvSpPr>
            <a:spLocks noGrp="1"/>
          </p:cNvSpPr>
          <p:nvPr>
            <p:ph type="title"/>
          </p:nvPr>
        </p:nvSpPr>
        <p:spPr/>
        <p:txBody>
          <a:bodyPr/>
          <a:lstStyle/>
          <a:p>
            <a:r>
              <a:rPr lang="en-GB" dirty="0">
                <a:solidFill>
                  <a:schemeClr val="accent1">
                    <a:lumMod val="75000"/>
                  </a:schemeClr>
                </a:solidFill>
              </a:rPr>
              <a:t>Further information and support</a:t>
            </a:r>
          </a:p>
        </p:txBody>
      </p:sp>
      <p:sp>
        <p:nvSpPr>
          <p:cNvPr id="6" name="Subtitle 5">
            <a:extLst>
              <a:ext uri="{FF2B5EF4-FFF2-40B4-BE49-F238E27FC236}">
                <a16:creationId xmlns:a16="http://schemas.microsoft.com/office/drawing/2014/main" id="{78487942-B350-0335-AAED-8D171B74C0B6}"/>
              </a:ext>
            </a:extLst>
          </p:cNvPr>
          <p:cNvSpPr>
            <a:spLocks noGrp="1"/>
          </p:cNvSpPr>
          <p:nvPr>
            <p:ph type="subTitle" idx="14"/>
          </p:nvPr>
        </p:nvSpPr>
        <p:spPr/>
        <p:txBody>
          <a:bodyPr/>
          <a:lstStyle/>
          <a:p>
            <a:endParaRPr lang="en-GB" dirty="0"/>
          </a:p>
        </p:txBody>
      </p:sp>
    </p:spTree>
    <p:extLst>
      <p:ext uri="{BB962C8B-B14F-4D97-AF65-F5344CB8AC3E}">
        <p14:creationId xmlns:p14="http://schemas.microsoft.com/office/powerpoint/2010/main" val="277532965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EMPLAFYSLIDEID" val="636918507019922003"/>
</p:tagLst>
</file>

<file path=ppt/tags/tag2.xml><?xml version="1.0" encoding="utf-8"?>
<p:tagLst xmlns:a="http://schemas.openxmlformats.org/drawingml/2006/main" xmlns:r="http://schemas.openxmlformats.org/officeDocument/2006/relationships" xmlns:p="http://schemas.openxmlformats.org/presentationml/2006/main">
  <p:tag name="TEMPLAFYSLIDEID" val="637496113372481989"/>
</p:tagLst>
</file>

<file path=ppt/theme/theme1.xml><?xml version="1.0" encoding="utf-8"?>
<a:theme xmlns:a="http://schemas.openxmlformats.org/drawingml/2006/main" name="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ype":"shape","id":"1c4e06bc-7e54-4d98-907b-fb6c6ec22850","elementConfiguration":{"binding":"UserProfile.Language.PpEntity","disableUpdates":false,"type":"text"}},{"type":"shape","id":"5b0a8937-1bb1-4d1d-a483-e76a5a76df16","elementConfiguration":{"binding":"Form.Confidentiality.ShowNameConfidentiality","disableUpdates":false,"type":"text"}},{"type":"shape","id":"68977733-88fe-4a95-9feb-f1ef780ecfb2","elementConfiguration":{"binding":"UserProfile.Language.PpEntity","disableUpdates":false,"type":"text"}},{"type":"shape","id":"16f998b3-d077-4471-991d-b2d4d471775c","elementConfiguration":{"binding":"Form.Confidentiality.ShowNameConfidentiality","disableUpdates":false,"type":"text"}},{"type":"shape","id":"96d856fe-b0b9-4190-a3f2-69c19d45b3c6","elementConfiguration":{"binding":"Form.Confidentiality.ShowNameConfidentiality","disableUpdates":false,"type":"text"}},{"type":"shape","id":"9fd82b92-390b-4c2c-95cd-b5b1583e11a0","elementConfiguration":{"format":"{{DateFormats.GeneralDate}}","binding":"Form.Date","disableUpdates":false,"type":"date"}},{"type":"shape","id":"8e052120-5e5e-4275-a983-2b621f5d7ddd","elementConfiguration":{"binding":"UserProfile.Language.PpEntity","disableUpdates":false,"type":"text"}},{"type":"shape","id":"08962d90-455d-4fd9-ac7a-977c9fdbad1d","elementConfiguration":{"binding":"Form.Confidentiality.ShowNameConfidentiality","disableUpdates":false,"type":"text"}},{"type":"shape","id":"ac3894a8-d2d2-4f1d-916f-873bcb1147a9","elementConfiguration":{"inheritDimensions":"inheritNone","height":"{{UserProfile.Logo.PpLogoHeight}}","binding":"UserProfile.Logo.LogoName","disableUpdates":false,"type":"image"}},{"type":"shape","id":"2c9a04a3-980c-4002-9caf-c5f674bcee8c","elementConfiguration":{"binding":"Form.Confidentiality.ShowNameConfidentiality","disableUpdates":false,"type":"text"}},{"type":"shape","id":"fc767401-2311-4b10-a709-e257a3a18e98","elementConfiguration":{"format":"{{DateFormats.GeneralDate}}","binding":"Form.Date","disableUpdates":false,"type":"date"}},{"type":"shape","id":"efca0a7f-11e4-4f33-b34b-719335c9cd18","elementConfiguration":{"inheritDimensions":"inheritNone","height":"{{UserProfile.Logo.PpLogoHeight}}","binding":"UserProfile.Logo.LogoName","disableUpdates":false,"type":"image"}},{"type":"shape","id":"2d9a2bb2-e733-4e8c-9a91-cba530783d97","elementConfiguration":{"binding":"Form.Confidentiality.ShowNameConfidentiality","disableUpdates":false,"type":"text"}},{"type":"shape","id":"0abf599a-a50d-4fb4-9fe5-73161850e4df","elementConfiguration":{"format":"{{DateFormats.GeneralDate}}","binding":"Form.Date","disableUpdates":false,"type":"date"}},{"type":"shape","id":"61a0a812-1e1a-4fb7-b747-01c294a40667","elementConfiguration":{"inheritDimensions":"inheritNone","height":"{{UserProfile.Logo.PpLogoHeight}}","binding":"UserProfile.Logo.LogoName","disableUpdates":false,"type":"image"}},{"type":"shape","id":"ebfd44da-4e7f-472d-aa4b-14fcf8781f99","elementConfiguration":{"binding":"UserProfile.Language.PpEntity","disableUpdates":false,"type":"text"}},{"type":"shape","id":"5a132a59-a9d8-4e34-9672-ab9413f8287e","elementConfiguration":{"binding":"Form.Confidentiality.ShowNameConfidentiality","disableUpdates":false,"type":"text"}},{"type":"shape","id":"611798f6-973d-4165-bea0-dd2e49bee0a8","elementConfiguration":{"binding":"UserProfile.Language.PpEntity","disableUpdates":false,"type":"text"}},{"type":"shape","id":"f2d3e452-8af7-41f1-a1c9-692a53011945","elementConfiguration":{"binding":"Form.Confidentiality.ShowNameConfidentiality","disableUpdates":false,"type":"text"}},{"type":"shape","id":"fcae1c6e-1722-4e41-98bf-25f2e25c5c3d","elementConfiguration":{"binding":"Form.Confidentiality.ShowNameConfidentiality","disableUpdates":false,"type":"text"}},{"type":"shape","id":"1b7ad0e4-1c0c-4528-973f-30c8b2a9caf8","elementConfiguration":{"inheritDimensions":"inheritNone","height":"{{UserProfile.Logo.PpLogoHeight}}","binding":"UserProfile.Logo.LogoName","disableUpdates":false,"type":"image"}},{"type":"shape","id":"525cbc3b-0f2c-492b-8993-62e486ea0a3c","elementConfiguration":{"binding":"UserProfile.Language.PpEntity","disableUpdates":false,"type":"text"}},{"type":"shape","id":"f76abc78-188a-4c8e-89db-8e097c5110f9","elementConfiguration":{"binding":"Form.Confidentiality.ShowNameConfidentiality","disableUpdates":false,"type":"text"}}],"transformationConfigurations":[],"templateName":"","templateDescription":"","enableDocumentContentUpdater":true,"version":"1.0"}]]></TemplafyTemplateConfiguration>
</file>

<file path=customXml/item10.xml><?xml version="1.0" encoding="utf-8"?>
<TemplafySlideTemplateConfiguration><![CDATA[{"documentContentValidatorConfiguration":{"enableDocumentContentValidator":false,"documentContentValidatorVersion":0},"elementsMetadata":[],"slideId":"636961017261998842","enableDocumentContentUpdater":true,"version":"1.0"}]]></TemplafySlideTemplateConfiguration>
</file>

<file path=customXml/item11.xml><?xml version="1.0" encoding="utf-8"?>
<TemplafySlideFormConfiguration><![CDATA[{"formFields":[],"formDataEntries":[]}]]></TemplafySlideFormConfiguration>
</file>

<file path=customXml/item12.xml><?xml version="1.0" encoding="utf-8"?>
<ct:contentTypeSchema xmlns:ct="http://schemas.microsoft.com/office/2006/metadata/contentType" xmlns:ma="http://schemas.microsoft.com/office/2006/metadata/properties/metaAttributes" ct:_="" ma:_="" ma:contentTypeName="Project Document" ma:contentTypeID="0x0101007BD61AFCC8A643B8924AB3F7EE1826010200AFED63B72E0B7648A732609822707AC3" ma:contentTypeVersion="34" ma:contentTypeDescription="Base content type for project documents" ma:contentTypeScope="" ma:versionID="251973651f618e89ac078f4ac6240a39">
  <xsd:schema xmlns:xsd="http://www.w3.org/2001/XMLSchema" xmlns:xs="http://www.w3.org/2001/XMLSchema" xmlns:p="http://schemas.microsoft.com/office/2006/metadata/properties" xmlns:ns1="http://schemas.microsoft.com/sharepoint/v3" xmlns:ns2="980b2c76-4eb4-4926-991a-bb246786b55e" xmlns:ns3="8043c280-e672-43f5-886c-af9cae53c7c4" targetNamespace="http://schemas.microsoft.com/office/2006/metadata/properties" ma:root="true" ma:fieldsID="a1a0d3981977e271eb5af9e83465f656" ns1:_="" ns2:_="" ns3:_="">
    <xsd:import namespace="http://schemas.microsoft.com/sharepoint/v3"/>
    <xsd:import namespace="980b2c76-4eb4-4926-991a-bb246786b55e"/>
    <xsd:import namespace="8043c280-e672-43f5-886c-af9cae53c7c4"/>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TaxKeywordTaxHTField" minOccurs="0"/>
                <xsd:element ref="ns1:AverageRating" minOccurs="0"/>
                <xsd:element ref="ns1:RatingCount" minOccurs="0"/>
                <xsd:element ref="ns1:RatedBy" minOccurs="0"/>
                <xsd:element ref="ns1:Ratings" minOccurs="0"/>
                <xsd:element ref="ns1:LikesCount" minOccurs="0"/>
                <xsd:element ref="ns1:LikedBy" minOccurs="0"/>
                <xsd:element ref="ns2:LastDateSharedToProjectMemory" minOccurs="0"/>
                <xsd:element ref="ns2:LastVersionSharedToProjectMemory" minOccurs="0"/>
                <xsd:element ref="ns2:MMSourceID" minOccurs="0"/>
                <xsd:element ref="ns3:DocumentDescription" minOccurs="0"/>
                <xsd:element ref="ns3:DocumentStatusCode" minOccurs="0"/>
                <xsd:element ref="ns3:DocumentRevision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3d114f11-b73b-49b0-83c4-4259d2147db7}" ma:internalName="TaxCatchAll" ma:showField="CatchAllData" ma:web="76185ffb-4adb-461e-aaf4-62d67e2e5aa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3d114f11-b73b-49b0-83c4-4259d2147db7}" ma:internalName="TaxCatchAllLabel" ma:readOnly="true" ma:showField="CatchAllDataLabel" ma:web="76185ffb-4adb-461e-aaf4-62d67e2e5aa1">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fieldId="{23f27201-bee3-471e-b2e7-b64fd8b7ca38}" ma:taxonomyMulti="true" ma:sspId="3bee4c5c-8f43-4f7f-9637-07f983ecca3d" ma:termSetId="00000000-0000-0000-0000-000000000000" ma:anchorId="00000000-0000-0000-0000-000000000000" ma:open="true" ma:isKeyword="true">
      <xsd:complexType>
        <xsd:sequence>
          <xsd:element ref="pc:Terms" minOccurs="0" maxOccurs="1"/>
        </xsd:sequence>
      </xsd:complexType>
    </xsd:element>
    <xsd:element name="LastDateSharedToProjectMemory" ma:index="21" nillable="true" ma:displayName="Last Shared To Project Memory" ma:format="DateTime" ma:internalName="LastDateSharedToProjectMemory" ma:readOnly="false">
      <xsd:simpleType>
        <xsd:restriction base="dms:DateTime"/>
      </xsd:simpleType>
    </xsd:element>
    <xsd:element name="LastVersionSharedToProjectMemory" ma:index="22" nillable="true" ma:displayName="Last Version Shared To Project Memory" ma:internalName="LastVersionSharedToProjectMemory" ma:readOnly="false">
      <xsd:simpleType>
        <xsd:restriction base="dms:Text">
          <xsd:maxLength value="255"/>
        </xsd:restriction>
      </xsd:simpleType>
    </xsd:element>
    <xsd:element name="MMSourceID" ma:index="23" nillable="true" ma:displayName="MM Source ID" ma:description="Used for source searches" ma:internalName="MMSource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43c280-e672-43f5-886c-af9cae53c7c4" elementFormDefault="qualified">
    <xsd:import namespace="http://schemas.microsoft.com/office/2006/documentManagement/types"/>
    <xsd:import namespace="http://schemas.microsoft.com/office/infopath/2007/PartnerControls"/>
    <xsd:element name="DocumentDescription" ma:index="24" nillable="true" ma:displayName="Document Description" ma:internalName="DocumentDescription">
      <xsd:simpleType>
        <xsd:restriction base="dms:Note">
          <xsd:maxLength value="255"/>
        </xsd:restriction>
      </xsd:simpleType>
    </xsd:element>
    <xsd:element name="DocumentStatusCode" ma:index="25" nillable="true" ma:displayName="Status Code" ma:default="S0 - Work in Progress" ma:internalName="DocumentStatusCode">
      <xsd:simpleType>
        <xsd:restriction base="dms:Text">
          <xsd:maxLength value="255"/>
        </xsd:restriction>
      </xsd:simpleType>
    </xsd:element>
    <xsd:element name="DocumentRevisionCode" ma:index="26" nillable="true" ma:displayName="Revision" ma:default="P01.01" ma:internalName="DocumentRevision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TemplafySlideTemplateConfiguration><![CDATA[{"documentContentValidatorConfiguration":{"enableDocumentContentValidator":false,"documentContentValidatorVersion":0},"elementsMetadata":[],"slideId":"637576345683244913","enableDocumentContentUpdater":true,"version":"1.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documentContentValidatorConfiguration":{"enableDocumentContentValidator":false,"documentContentValidatorVersion":0},"elementsMetadata":[],"slideId":"637838382538895120","enableDocumentContentUpdater":true,"version":"1.0"}]]></TemplafySlideTemplateConfiguration>
</file>

<file path=customXml/item2.xml><?xml version="1.0" encoding="utf-8"?>
<TemplafySlideTemplateConfiguration><![CDATA[{"elementsMetadata":[],"enableDocumentContentUpdater":true,"documentContentValidatorConfiguration":{"enableDocumentContentValidator":false,"documentContentValidatorVersion":0},"slideId":"636771722938095368","version":"1.0"}]]></TemplafySlideTemplateConfiguration>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TemplafySlideFormConfiguration><![CDATA[{"formFields":[],"formDataEntries":[]}]]></TemplafySlideFormConfiguration>
</file>

<file path=customXml/item7.xml><?xml version="1.0" encoding="utf-8"?>
<?mso-contentType ?>
<SharedContentType xmlns="Microsoft.SharePoint.Taxonomy.ContentTypeSync" SourceId="3bee4c5c-8f43-4f7f-9637-07f983ecca3d" ContentTypeId="0x0101007BD61AFCC8A643B8924AB3F7EE18260102" PreviousValue="true"/>
</file>

<file path=customXml/item8.xml><?xml version="1.0" encoding="utf-8"?>
<p:properties xmlns:p="http://schemas.microsoft.com/office/2006/metadata/properties" xmlns:xsi="http://www.w3.org/2001/XMLSchema-instance" xmlns:pc="http://schemas.microsoft.com/office/infopath/2007/PartnerControls">
  <documentManagement>
    <_dlc_DocId xmlns="980b2c76-4eb4-4926-991a-bb246786b55e">100104789-446567147-8936</_dlc_DocId>
    <_dlc_DocIdUrl xmlns="980b2c76-4eb4-4926-991a-bb246786b55e">
      <Url>https://mottmac.sharepoint.com/teams/pj-f5946/_layouts/15/DocIdRedir.aspx?ID=100104789-446567147-8936</Url>
      <Description>100104789-446567147-8936</Description>
    </_dlc_DocIdUrl>
    <TaxKeywordTaxHTField xmlns="980b2c76-4eb4-4926-991a-bb246786b55e">
      <Terms xmlns="http://schemas.microsoft.com/office/infopath/2007/PartnerControls"/>
    </TaxKeywordTaxHTField>
    <DocumentRevisionCode xmlns="8043c280-e672-43f5-886c-af9cae53c7c4">P01.01</DocumentRevisionCode>
    <LikesCount xmlns="http://schemas.microsoft.com/sharepoint/v3" xsi:nil="true"/>
    <MMSourceID xmlns="980b2c76-4eb4-4926-991a-bb246786b55e" xsi:nil="true"/>
    <Ratings xmlns="http://schemas.microsoft.com/sharepoint/v3" xsi:nil="true"/>
    <LastDateSharedToProjectMemory xmlns="980b2c76-4eb4-4926-991a-bb246786b55e" xsi:nil="true"/>
    <LikedBy xmlns="http://schemas.microsoft.com/sharepoint/v3">
      <UserInfo>
        <DisplayName/>
        <AccountId xsi:nil="true"/>
        <AccountType/>
      </UserInfo>
    </LikedBy>
    <DocumentDescription xmlns="8043c280-e672-43f5-886c-af9cae53c7c4" xsi:nil="true"/>
    <LastVersionSharedToProjectMemory xmlns="980b2c76-4eb4-4926-991a-bb246786b55e" xsi:nil="true"/>
    <TaxCatchAll xmlns="980b2c76-4eb4-4926-991a-bb246786b55e" xsi:nil="true"/>
    <RatedBy xmlns="http://schemas.microsoft.com/sharepoint/v3">
      <UserInfo>
        <DisplayName/>
        <AccountId xsi:nil="true"/>
        <AccountType/>
      </UserInfo>
    </RatedBy>
    <DocumentStatusCode xmlns="8043c280-e672-43f5-886c-af9cae53c7c4">S0 - Work in Progress</DocumentStatusCode>
    <AverageRating xmlns="http://schemas.microsoft.com/sharepoint/v3" xsi:nil="true"/>
    <RatingCount xmlns="http://schemas.microsoft.com/sharepoint/v3" xsi:nil="true"/>
  </documentManagement>
</p:properties>
</file>

<file path=customXml/item9.xml><?xml version="1.0" encoding="utf-8"?>
<TemplafyFormConfiguration><![CDATA[{"formFields":[{"required":false,"helpTexts":{"prefix":"","postfix":""},"spacing":{},"type":"datePicker","name":"Date","label":"today","fullyQualifiedName":"Date"},{"dataSource":"Confidentiality","displayColumn":"showNameConfidentiality","hideIfNoUserInteractionRequired":false,"distinct":true,"required":false,"autoSelectFirstOption":false,"helpTexts":{"prefix":"","postfix":""},"spacing":{},"type":"dropDown","name":"Confidentiality","label":"Confidentiality","fullyQualifiedName":"Confidentiality"}],"formDataEntries":[{"name":"Date","value":"zdEePP357pgOo6wbx+R+Pg=="}]}]]></TemplafyFormConfiguration>
</file>

<file path=customXml/itemProps1.xml><?xml version="1.0" encoding="utf-8"?>
<ds:datastoreItem xmlns:ds="http://schemas.openxmlformats.org/officeDocument/2006/customXml" ds:itemID="{AB580E5E-8A13-442B-A11F-A7F655CFE1AC}">
  <ds:schemaRefs/>
</ds:datastoreItem>
</file>

<file path=customXml/itemProps10.xml><?xml version="1.0" encoding="utf-8"?>
<ds:datastoreItem xmlns:ds="http://schemas.openxmlformats.org/officeDocument/2006/customXml" ds:itemID="{5BD818DC-2798-4A2D-895E-5EE5BA3D9A88}">
  <ds:schemaRefs/>
</ds:datastoreItem>
</file>

<file path=customXml/itemProps11.xml><?xml version="1.0" encoding="utf-8"?>
<ds:datastoreItem xmlns:ds="http://schemas.openxmlformats.org/officeDocument/2006/customXml" ds:itemID="{9C561448-D860-4779-A17A-CA56BDA384E7}">
  <ds:schemaRefs/>
</ds:datastoreItem>
</file>

<file path=customXml/itemProps12.xml><?xml version="1.0" encoding="utf-8"?>
<ds:datastoreItem xmlns:ds="http://schemas.openxmlformats.org/officeDocument/2006/customXml" ds:itemID="{85465646-31C5-43B8-9FAA-74132D62F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0b2c76-4eb4-4926-991a-bb246786b55e"/>
    <ds:schemaRef ds:uri="8043c280-e672-43f5-886c-af9cae53c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3.xml><?xml version="1.0" encoding="utf-8"?>
<ds:datastoreItem xmlns:ds="http://schemas.openxmlformats.org/officeDocument/2006/customXml" ds:itemID="{91363189-88D3-4742-A04D-F18A10747C6B}">
  <ds:schemaRefs/>
</ds:datastoreItem>
</file>

<file path=customXml/itemProps14.xml><?xml version="1.0" encoding="utf-8"?>
<ds:datastoreItem xmlns:ds="http://schemas.openxmlformats.org/officeDocument/2006/customXml" ds:itemID="{71C31B78-BF65-4E82-B8F1-EB3A2AC449B2}">
  <ds:schemaRefs/>
</ds:datastoreItem>
</file>

<file path=customXml/itemProps15.xml><?xml version="1.0" encoding="utf-8"?>
<ds:datastoreItem xmlns:ds="http://schemas.openxmlformats.org/officeDocument/2006/customXml" ds:itemID="{04F7171F-3776-425A-9874-0CC3883E5881}">
  <ds:schemaRefs/>
</ds:datastoreItem>
</file>

<file path=customXml/itemProps2.xml><?xml version="1.0" encoding="utf-8"?>
<ds:datastoreItem xmlns:ds="http://schemas.openxmlformats.org/officeDocument/2006/customXml" ds:itemID="{A501955F-0C65-4E51-9D05-3C028C1AAB52}">
  <ds:schemaRefs/>
</ds:datastoreItem>
</file>

<file path=customXml/itemProps3.xml><?xml version="1.0" encoding="utf-8"?>
<ds:datastoreItem xmlns:ds="http://schemas.openxmlformats.org/officeDocument/2006/customXml" ds:itemID="{BDA5254C-1346-4615-9C0F-B0242269B3E0}">
  <ds:schemaRefs/>
</ds:datastoreItem>
</file>

<file path=customXml/itemProps4.xml><?xml version="1.0" encoding="utf-8"?>
<ds:datastoreItem xmlns:ds="http://schemas.openxmlformats.org/officeDocument/2006/customXml" ds:itemID="{D6855DFE-F507-4CC6-8661-5F0FFB602751}">
  <ds:schemaRefs>
    <ds:schemaRef ds:uri="http://schemas.microsoft.com/sharepoint/v3/contenttype/forms"/>
  </ds:schemaRefs>
</ds:datastoreItem>
</file>

<file path=customXml/itemProps5.xml><?xml version="1.0" encoding="utf-8"?>
<ds:datastoreItem xmlns:ds="http://schemas.openxmlformats.org/officeDocument/2006/customXml" ds:itemID="{22BE3450-B23B-4B5D-B7F8-17C60C6D783E}">
  <ds:schemaRefs>
    <ds:schemaRef ds:uri="http://schemas.microsoft.com/sharepoint/events"/>
  </ds:schemaRefs>
</ds:datastoreItem>
</file>

<file path=customXml/itemProps6.xml><?xml version="1.0" encoding="utf-8"?>
<ds:datastoreItem xmlns:ds="http://schemas.openxmlformats.org/officeDocument/2006/customXml" ds:itemID="{1C203364-AADC-437E-8275-88A88B3B5294}">
  <ds:schemaRefs/>
</ds:datastoreItem>
</file>

<file path=customXml/itemProps7.xml><?xml version="1.0" encoding="utf-8"?>
<ds:datastoreItem xmlns:ds="http://schemas.openxmlformats.org/officeDocument/2006/customXml" ds:itemID="{304A5543-3DC9-4AFD-B016-32B7EC1A16F7}">
  <ds:schemaRefs>
    <ds:schemaRef ds:uri="Microsoft.SharePoint.Taxonomy.ContentTypeSync"/>
  </ds:schemaRefs>
</ds:datastoreItem>
</file>

<file path=customXml/itemProps8.xml><?xml version="1.0" encoding="utf-8"?>
<ds:datastoreItem xmlns:ds="http://schemas.openxmlformats.org/officeDocument/2006/customXml" ds:itemID="{DC0157D0-B87D-4619-82B4-62AC73707AB5}">
  <ds:schemaRefs>
    <ds:schemaRef ds:uri="http://schemas.openxmlformats.org/package/2006/metadata/core-properties"/>
    <ds:schemaRef ds:uri="8043c280-e672-43f5-886c-af9cae53c7c4"/>
    <ds:schemaRef ds:uri="http://schemas.microsoft.com/office/infopath/2007/PartnerControls"/>
    <ds:schemaRef ds:uri="980b2c76-4eb4-4926-991a-bb246786b55e"/>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www.w3.org/XML/1998/namespace"/>
    <ds:schemaRef ds:uri="http://purl.org/dc/dcmitype/"/>
  </ds:schemaRefs>
</ds:datastoreItem>
</file>

<file path=customXml/itemProps9.xml><?xml version="1.0" encoding="utf-8"?>
<ds:datastoreItem xmlns:ds="http://schemas.openxmlformats.org/officeDocument/2006/customXml" ds:itemID="{9D0F9E8A-3A66-49E2-AB47-1C46362AB3C5}">
  <ds:schemaRefs/>
</ds:datastoreItem>
</file>

<file path=docProps/app.xml><?xml version="1.0" encoding="utf-8"?>
<Properties xmlns="http://schemas.openxmlformats.org/officeDocument/2006/extended-properties" xmlns:vt="http://schemas.openxmlformats.org/officeDocument/2006/docPropsVTypes">
  <Template>01_MM</Template>
  <TotalTime>5816</TotalTime>
  <Words>760</Words>
  <Application>Microsoft Office PowerPoint</Application>
  <PresentationFormat>Custom</PresentationFormat>
  <Paragraphs>51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Mott MacDonald Template 2022</vt:lpstr>
      <vt:lpstr>Measuring the effectiveness of ASF</vt:lpstr>
      <vt:lpstr>The Adoption Support Fund</vt:lpstr>
      <vt:lpstr>What is an outcome measurement tool?</vt:lpstr>
      <vt:lpstr>PowerPoint Presentation</vt:lpstr>
      <vt:lpstr>What does this mean to families accessing the ASF?</vt:lpstr>
      <vt:lpstr>How will outcome measurements work in the ASF process? </vt:lpstr>
      <vt:lpstr>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and build upwards (Max 2 lines)</dc:title>
  <dc:creator>MottMacDonald</dc:creator>
  <cp:keywords/>
  <cp:lastModifiedBy>Caroline Land</cp:lastModifiedBy>
  <cp:revision>313</cp:revision>
  <cp:lastPrinted>2017-01-13T15:43:47Z</cp:lastPrinted>
  <dcterms:created xsi:type="dcterms:W3CDTF">2018-05-22T08:55:17Z</dcterms:created>
  <dcterms:modified xsi:type="dcterms:W3CDTF">2023-11-14T14:51:52Z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0x0101007BD61AFCC8A643B8924AB3F7EE1826010200AFED63B72E0B7648A732609822707AC3</vt:lpwstr>
  </property>
  <property fmtid="{D5CDD505-2E9C-101B-9397-08002B2CF9AE}" pid="3" name="_dlc_DocIdItemGuid">
    <vt:lpwstr>03977f57-fd45-47d3-81b6-5f419b1d02b0</vt:lpwstr>
  </property>
  <property fmtid="{D5CDD505-2E9C-101B-9397-08002B2CF9AE}" pid="4" name="DC_Keywords">
    <vt:lpwstr/>
  </property>
  <property fmtid="{D5CDD505-2E9C-101B-9397-08002B2CF9AE}" pid="5" name="TaxKeyword">
    <vt:lpwstr/>
  </property>
  <property fmtid="{D5CDD505-2E9C-101B-9397-08002B2CF9AE}" pid="6" name="Purpose1">
    <vt:lpwstr/>
  </property>
  <property fmtid="{D5CDD505-2E9C-101B-9397-08002B2CF9AE}" pid="7" name="b8c35521773243bb8cfe66fd6c8f2ac1">
    <vt:lpwstr/>
  </property>
  <property fmtid="{D5CDD505-2E9C-101B-9397-08002B2CF9AE}" pid="8" name="n56b361ebf52464ebaebb1c326acc537">
    <vt:lpwstr/>
  </property>
  <property fmtid="{D5CDD505-2E9C-101B-9397-08002B2CF9AE}" pid="9" name="DC Readership">
    <vt:lpwstr/>
  </property>
  <property fmtid="{D5CDD505-2E9C-101B-9397-08002B2CF9AE}" pid="10" name="oa898382b8f94fd1b7bcd71a29ed53f2">
    <vt:lpwstr/>
  </property>
  <property fmtid="{D5CDD505-2E9C-101B-9397-08002B2CF9AE}" pid="11" name="CandC_Purpose">
    <vt:lpwstr/>
  </property>
  <property fmtid="{D5CDD505-2E9C-101B-9397-08002B2CF9AE}" pid="12" name="m9b0327d52e9448bb58c4313467f270b">
    <vt:lpwstr/>
  </property>
  <property fmtid="{D5CDD505-2E9C-101B-9397-08002B2CF9AE}" pid="13" name="h4be2ca529bd4b26895ece4bfd8fe3f1">
    <vt:lpwstr/>
  </property>
  <property fmtid="{D5CDD505-2E9C-101B-9397-08002B2CF9AE}" pid="14" name="i418f58ac4254a8585ae02d898c4a8cb">
    <vt:lpwstr/>
  </property>
  <property fmtid="{D5CDD505-2E9C-101B-9397-08002B2CF9AE}" pid="15" name="n19e3bf717744397a964559db1ab508b">
    <vt:lpwstr/>
  </property>
  <property fmtid="{D5CDD505-2E9C-101B-9397-08002B2CF9AE}" pid="16" name="DC Source">
    <vt:lpwstr/>
  </property>
  <property fmtid="{D5CDD505-2E9C-101B-9397-08002B2CF9AE}" pid="17" name="CandC_Applicability">
    <vt:lpwstr/>
  </property>
  <property fmtid="{D5CDD505-2E9C-101B-9397-08002B2CF9AE}" pid="18" name="ae9bb53e23dd4ea8b7168af87e1050c3">
    <vt:lpwstr/>
  </property>
  <property fmtid="{D5CDD505-2E9C-101B-9397-08002B2CF9AE}" pid="19" name="DC Keywords">
    <vt:lpwstr/>
  </property>
  <property fmtid="{D5CDD505-2E9C-101B-9397-08002B2CF9AE}" pid="20" name="Our_Purpose">
    <vt:lpwstr/>
  </property>
  <property fmtid="{D5CDD505-2E9C-101B-9397-08002B2CF9AE}" pid="21" name="TemplafyTimeStamp">
    <vt:lpwstr>2022-05-03T14:24:02.3297362Z</vt:lpwstr>
  </property>
  <property fmtid="{D5CDD505-2E9C-101B-9397-08002B2CF9AE}" pid="22" name="SavedOnce">
    <vt:lpwstr>true</vt:lpwstr>
  </property>
  <property fmtid="{D5CDD505-2E9C-101B-9397-08002B2CF9AE}" pid="23" name="TemplafyTenantId">
    <vt:lpwstr>mottmac</vt:lpwstr>
  </property>
  <property fmtid="{D5CDD505-2E9C-101B-9397-08002B2CF9AE}" pid="24" name="TemplafyTemplateId">
    <vt:lpwstr>636839342700919221</vt:lpwstr>
  </property>
  <property fmtid="{D5CDD505-2E9C-101B-9397-08002B2CF9AE}" pid="25" name="TemplafyUserProfileId">
    <vt:lpwstr>636976516161842236</vt:lpwstr>
  </property>
  <property fmtid="{D5CDD505-2E9C-101B-9397-08002B2CF9AE}" pid="26" name="TemplafyLanguageCode">
    <vt:lpwstr>en-GB</vt:lpwstr>
  </property>
  <property fmtid="{D5CDD505-2E9C-101B-9397-08002B2CF9AE}" pid="27" name="lcf76f155ced4ddcb4097134ff3c332f">
    <vt:lpwstr/>
  </property>
  <property fmtid="{D5CDD505-2E9C-101B-9397-08002B2CF9AE}" pid="28" name="MediaServiceImageTags">
    <vt:lpwstr/>
  </property>
  <property fmtid="{D5CDD505-2E9C-101B-9397-08002B2CF9AE}" pid="29" name="Order">
    <vt:r8>819000</vt:r8>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_ExtendedDescription">
    <vt:lpwstr/>
  </property>
  <property fmtid="{D5CDD505-2E9C-101B-9397-08002B2CF9AE}" pid="34" name="TriggerFlowInfo">
    <vt:lpwstr/>
  </property>
  <property fmtid="{D5CDD505-2E9C-101B-9397-08002B2CF9AE}" pid="35" name="xd_Signature">
    <vt:bool>false</vt:bool>
  </property>
  <property fmtid="{D5CDD505-2E9C-101B-9397-08002B2CF9AE}" pid="36" name="SharedWithUsers">
    <vt:lpwstr/>
  </property>
</Properties>
</file>